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Ultra-Bold" charset="1" panose="00000900000000000000"/>
      <p:regular r:id="rId18"/>
    </p:embeddedFont>
    <p:embeddedFont>
      <p:font typeface="Poppins Bold" charset="1" panose="00000800000000000000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healthcenter.iiti.ac.in" TargetMode="External" Type="http://schemas.openxmlformats.org/officeDocument/2006/relationships/hyperlink"/><Relationship Id="rId11" Target="https://healthcenter.iiti.ac.in" TargetMode="External" Type="http://schemas.openxmlformats.org/officeDocument/2006/relationships/hyperlink"/><Relationship Id="rId12" Target="https://healthcenter.iiti.ac.in" TargetMode="External" Type="http://schemas.openxmlformats.org/officeDocument/2006/relationships/hyperlink"/><Relationship Id="rId13" Target="https://healthcenter.iiti.ac.in" TargetMode="External" Type="http://schemas.openxmlformats.org/officeDocument/2006/relationships/hyperlink"/><Relationship Id="rId14" Target="../media/image10.png" Type="http://schemas.openxmlformats.org/officeDocument/2006/relationships/image"/><Relationship Id="rId15" Target="https://www.freepressjournal.in/indore/iit-indore-to-host-technology-translation-research-park-for-healthcare-innovations" TargetMode="External" Type="http://schemas.openxmlformats.org/officeDocument/2006/relationships/hyperlink"/><Relationship Id="rId16" Target="https://www.freepressjournal.in/indore/iit-indore-to-host-technology-translation-research-park-for-healthcare-innovations" TargetMode="External" Type="http://schemas.openxmlformats.org/officeDocument/2006/relationships/hyperlink"/><Relationship Id="rId17" Target="https://www.freepressjournal.in/indore/iit-indore-to-host-technology-translation-research-park-for-healthcare-innovations" TargetMode="External" Type="http://schemas.openxmlformats.org/officeDocument/2006/relationships/hyperlink"/><Relationship Id="rId18" Target="https://www.freepressjournal.in/indore/iit-indore-to-host-technology-translation-research-park-for-healthcare-innovations" TargetMode="External" Type="http://schemas.openxmlformats.org/officeDocument/2006/relationships/hyperlink"/><Relationship Id="rId19" Target="../media/image11.png" Type="http://schemas.openxmlformats.org/officeDocument/2006/relationships/image"/><Relationship Id="rId2" Target="../media/image2.png" Type="http://schemas.openxmlformats.org/officeDocument/2006/relationships/image"/><Relationship Id="rId20" Target="https://iitbhu.ac.in/contents/institute/2024/notification/noti_mrc_7339.pdf" TargetMode="External" Type="http://schemas.openxmlformats.org/officeDocument/2006/relationships/hyperlink"/><Relationship Id="rId21" Target="https://iitbhu.ac.in/contents/institute/2024/notification/noti_mrc_7339.pdf" TargetMode="External" Type="http://schemas.openxmlformats.org/officeDocument/2006/relationships/hyperlink"/><Relationship Id="rId22" Target="https://iitbhu.ac.in/contents/institute/2024/notification/noti_mrc_7339.pdf" TargetMode="External" Type="http://schemas.openxmlformats.org/officeDocument/2006/relationships/hyperlink"/><Relationship Id="rId23" Target="https://iitbhu.ac.in/contents/institute/2024/notification/noti_mrc_7339.pdf" TargetMode="External" Type="http://schemas.openxmlformats.org/officeDocument/2006/relationships/hyperlink"/><Relationship Id="rId24" Target="https://iitbhu.ac.in/contents/institute/2024/notification/noti_mrc_7339.pdf" TargetMode="External" Type="http://schemas.openxmlformats.org/officeDocument/2006/relationships/hyperlink"/><Relationship Id="rId25" Target="../media/image12.png" Type="http://schemas.openxmlformats.org/officeDocument/2006/relationships/image"/><Relationship Id="rId3" Target="../media/image3.svg" Type="http://schemas.openxmlformats.org/officeDocument/2006/relationships/image"/><Relationship Id="rId4" Target="https://www.freepressjournal.in/indore/iit-indore-to-host-technology-translation-research-park-for-healthcare-innovations" TargetMode="External" Type="http://schemas.openxmlformats.org/officeDocument/2006/relationships/hyperlink"/><Relationship Id="rId5" Target="https://www.freepressjournal.in/indore/iit-indore-to-host-technology-translation-research-park-for-healthcare-innovations" TargetMode="External" Type="http://schemas.openxmlformats.org/officeDocument/2006/relationships/hyperlink"/><Relationship Id="rId6" Target="https://www.freepressjournal.in/indore/iit-indore-to-host-technology-translation-research-park-for-healthcare-innovations" TargetMode="External" Type="http://schemas.openxmlformats.org/officeDocument/2006/relationships/hyperlink"/><Relationship Id="rId7" Target="https://www.freepressjournal.in/indore/iit-indore-to-host-technology-translation-research-park-for-healthcare-innovations" TargetMode="External" Type="http://schemas.openxmlformats.org/officeDocument/2006/relationships/hyperlink"/><Relationship Id="rId8" Target="../media/image9.png" Type="http://schemas.openxmlformats.org/officeDocument/2006/relationships/image"/><Relationship Id="rId9" Target="https://healthcenter.iiti.ac.in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822" y="1064171"/>
            <a:ext cx="7824837" cy="7824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5772" y="1989120"/>
            <a:ext cx="5974938" cy="59749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7636941" y="-3720707"/>
            <a:ext cx="5647857" cy="56478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6109349" y="8653926"/>
            <a:ext cx="2823929" cy="28239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245323" y="1067130"/>
            <a:ext cx="189406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69597" y="2736761"/>
            <a:ext cx="3820246" cy="17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b="true" sz="96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Amrit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72611" y="2736761"/>
            <a:ext cx="4545424" cy="17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b="true" sz="96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Sparsh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69597" y="5048250"/>
            <a:ext cx="7505013" cy="124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5"/>
              </a:lnSpc>
              <a:spcBef>
                <a:spcPct val="0"/>
              </a:spcBef>
            </a:pPr>
            <a:r>
              <a:rPr lang="en-US" b="true" sz="3561" spc="274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Healthcare Management System for Students.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99978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10800000">
            <a:off x="-1668157" y="-1992726"/>
            <a:ext cx="2823929" cy="282392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144000" y="7077579"/>
            <a:ext cx="7039752" cy="206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640" spc="203" b="true">
                <a:solidFill>
                  <a:srgbClr val="40566E"/>
                </a:solidFill>
                <a:latin typeface="Poppins Bold"/>
                <a:ea typeface="Poppins Bold"/>
                <a:cs typeface="Poppins Bold"/>
                <a:sym typeface="Poppins Bold"/>
              </a:rPr>
              <a:t>Submitted By -</a:t>
            </a:r>
          </a:p>
          <a:p>
            <a:pPr algn="l">
              <a:lnSpc>
                <a:spcPts val="1596"/>
              </a:lnSpc>
            </a:pPr>
          </a:p>
          <a:p>
            <a:pPr algn="l">
              <a:lnSpc>
                <a:spcPts val="3696"/>
              </a:lnSpc>
            </a:pPr>
            <a:r>
              <a:rPr lang="en-US" sz="2640" spc="203" b="true">
                <a:solidFill>
                  <a:srgbClr val="40566E"/>
                </a:solidFill>
                <a:latin typeface="Poppins Bold"/>
                <a:ea typeface="Poppins Bold"/>
                <a:cs typeface="Poppins Bold"/>
                <a:sym typeface="Poppins Bold"/>
              </a:rPr>
              <a:t>Ajay Kumar Sharma</a:t>
            </a:r>
          </a:p>
          <a:p>
            <a:pPr algn="l">
              <a:lnSpc>
                <a:spcPts val="3696"/>
              </a:lnSpc>
            </a:pPr>
            <a:r>
              <a:rPr lang="en-US" sz="2640" spc="203" b="true">
                <a:solidFill>
                  <a:srgbClr val="40566E"/>
                </a:solidFill>
                <a:latin typeface="Poppins Bold"/>
                <a:ea typeface="Poppins Bold"/>
                <a:cs typeface="Poppins Bold"/>
                <a:sym typeface="Poppins Bold"/>
              </a:rPr>
              <a:t>Amit Kumar Dhara</a:t>
            </a:r>
          </a:p>
          <a:p>
            <a:pPr algn="l" marL="0" indent="0" lvl="0">
              <a:lnSpc>
                <a:spcPts val="36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48279" y="54842"/>
            <a:ext cx="10232158" cy="102321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8714" y="2212032"/>
            <a:ext cx="6044570" cy="60445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5923" lIns="45923" bIns="45923" rIns="45923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985988"/>
            <a:ext cx="8269935" cy="4006996"/>
            <a:chOff x="0" y="0"/>
            <a:chExt cx="1604108" cy="7772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4108" cy="777232"/>
            </a:xfrm>
            <a:custGeom>
              <a:avLst/>
              <a:gdLst/>
              <a:ahLst/>
              <a:cxnLst/>
              <a:rect r="r" b="b" t="t" l="l"/>
              <a:pathLst>
                <a:path h="777232" w="1604108">
                  <a:moveTo>
                    <a:pt x="802054" y="0"/>
                  </a:moveTo>
                  <a:cubicBezTo>
                    <a:pt x="359092" y="0"/>
                    <a:pt x="0" y="173989"/>
                    <a:pt x="0" y="388616"/>
                  </a:cubicBezTo>
                  <a:cubicBezTo>
                    <a:pt x="0" y="603242"/>
                    <a:pt x="359092" y="777232"/>
                    <a:pt x="802054" y="777232"/>
                  </a:cubicBezTo>
                  <a:cubicBezTo>
                    <a:pt x="1245016" y="777232"/>
                    <a:pt x="1604108" y="603242"/>
                    <a:pt x="1604108" y="388616"/>
                  </a:cubicBezTo>
                  <a:cubicBezTo>
                    <a:pt x="1604108" y="173989"/>
                    <a:pt x="1245016" y="0"/>
                    <a:pt x="802054" y="0"/>
                  </a:cubicBezTo>
                  <a:close/>
                </a:path>
              </a:pathLst>
            </a:custGeom>
            <a:blipFill>
              <a:blip r:embed="rId2"/>
              <a:stretch>
                <a:fillRect l="-485" t="0" r="-495" b="-1719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93810" y="3715756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3810" y="4688956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93810" y="5666221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6281524" y="8577494"/>
            <a:ext cx="5647857" cy="56478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93810" y="6752002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92502" y="661218"/>
            <a:ext cx="8084581" cy="9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3"/>
              </a:lnSpc>
              <a:spcBef>
                <a:spcPct val="0"/>
              </a:spcBef>
            </a:pPr>
            <a:r>
              <a:rPr lang="en-US" b="true" sz="5352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Innovative Tech Stack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5775" y="1699270"/>
            <a:ext cx="8361675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for Seamless Healthcare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99650" y="3710993"/>
            <a:ext cx="570526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Frontend : HTML , CSS , JavaScript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99650" y="4684193"/>
            <a:ext cx="586789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Backend : Python (Flask Framework)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99650" y="5723371"/>
            <a:ext cx="479436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Database : MySQL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99650" y="6747239"/>
            <a:ext cx="4359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Cloud Services : AWS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793810" y="7729267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799650" y="7724504"/>
            <a:ext cx="614496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Android Development : In Progress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793810" y="8706532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799650" y="8701769"/>
            <a:ext cx="5705269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Testing Phase : Will be Conducted at Vikrant Group of Institutions, Nursing College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64680">
            <a:off x="6074180" y="-1832817"/>
            <a:ext cx="3990940" cy="39909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97709" y="-653981"/>
            <a:ext cx="7906673" cy="11594963"/>
            <a:chOff x="0" y="0"/>
            <a:chExt cx="2082416" cy="30538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2416" cy="3053817"/>
            </a:xfrm>
            <a:custGeom>
              <a:avLst/>
              <a:gdLst/>
              <a:ahLst/>
              <a:cxnLst/>
              <a:rect r="r" b="b" t="t" l="l"/>
              <a:pathLst>
                <a:path h="3053817" w="2082416">
                  <a:moveTo>
                    <a:pt x="49937" y="0"/>
                  </a:moveTo>
                  <a:lnTo>
                    <a:pt x="2032479" y="0"/>
                  </a:lnTo>
                  <a:cubicBezTo>
                    <a:pt x="2060058" y="0"/>
                    <a:pt x="2082416" y="22358"/>
                    <a:pt x="2082416" y="49937"/>
                  </a:cubicBezTo>
                  <a:lnTo>
                    <a:pt x="2082416" y="3003880"/>
                  </a:lnTo>
                  <a:cubicBezTo>
                    <a:pt x="2082416" y="3031460"/>
                    <a:pt x="2060058" y="3053817"/>
                    <a:pt x="2032479" y="3053817"/>
                  </a:cubicBezTo>
                  <a:lnTo>
                    <a:pt x="49937" y="3053817"/>
                  </a:lnTo>
                  <a:cubicBezTo>
                    <a:pt x="22358" y="3053817"/>
                    <a:pt x="0" y="3031460"/>
                    <a:pt x="0" y="3003880"/>
                  </a:cubicBezTo>
                  <a:lnTo>
                    <a:pt x="0" y="49937"/>
                  </a:lnTo>
                  <a:cubicBezTo>
                    <a:pt x="0" y="22358"/>
                    <a:pt x="22358" y="0"/>
                    <a:pt x="499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082416" cy="3120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43278" y="6545165"/>
            <a:ext cx="776237" cy="776237"/>
            <a:chOff x="0" y="0"/>
            <a:chExt cx="233482" cy="2334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3482" cy="233482"/>
            </a:xfrm>
            <a:custGeom>
              <a:avLst/>
              <a:gdLst/>
              <a:ahLst/>
              <a:cxnLst/>
              <a:rect r="r" b="b" t="t" l="l"/>
              <a:pathLst>
                <a:path h="233482" w="233482">
                  <a:moveTo>
                    <a:pt x="116741" y="0"/>
                  </a:moveTo>
                  <a:lnTo>
                    <a:pt x="116741" y="0"/>
                  </a:lnTo>
                  <a:cubicBezTo>
                    <a:pt x="181215" y="0"/>
                    <a:pt x="233482" y="52267"/>
                    <a:pt x="233482" y="116741"/>
                  </a:cubicBezTo>
                  <a:lnTo>
                    <a:pt x="233482" y="116741"/>
                  </a:lnTo>
                  <a:cubicBezTo>
                    <a:pt x="233482" y="147702"/>
                    <a:pt x="221182" y="177396"/>
                    <a:pt x="199289" y="199289"/>
                  </a:cubicBezTo>
                  <a:cubicBezTo>
                    <a:pt x="177396" y="221182"/>
                    <a:pt x="147702" y="233482"/>
                    <a:pt x="116741" y="233482"/>
                  </a:cubicBezTo>
                  <a:lnTo>
                    <a:pt x="116741" y="233482"/>
                  </a:lnTo>
                  <a:cubicBezTo>
                    <a:pt x="85779" y="233482"/>
                    <a:pt x="56086" y="221182"/>
                    <a:pt x="34193" y="199289"/>
                  </a:cubicBezTo>
                  <a:cubicBezTo>
                    <a:pt x="12299" y="177396"/>
                    <a:pt x="0" y="147702"/>
                    <a:pt x="0" y="116741"/>
                  </a:cubicBezTo>
                  <a:lnTo>
                    <a:pt x="0" y="116741"/>
                  </a:lnTo>
                  <a:cubicBezTo>
                    <a:pt x="0" y="85779"/>
                    <a:pt x="12299" y="56086"/>
                    <a:pt x="34193" y="34193"/>
                  </a:cubicBezTo>
                  <a:cubicBezTo>
                    <a:pt x="56086" y="12299"/>
                    <a:pt x="85779" y="0"/>
                    <a:pt x="1167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33482" cy="300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43278" y="7634723"/>
            <a:ext cx="776237" cy="776237"/>
            <a:chOff x="0" y="0"/>
            <a:chExt cx="233482" cy="2334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482" cy="233482"/>
            </a:xfrm>
            <a:custGeom>
              <a:avLst/>
              <a:gdLst/>
              <a:ahLst/>
              <a:cxnLst/>
              <a:rect r="r" b="b" t="t" l="l"/>
              <a:pathLst>
                <a:path h="233482" w="233482">
                  <a:moveTo>
                    <a:pt x="116741" y="0"/>
                  </a:moveTo>
                  <a:lnTo>
                    <a:pt x="116741" y="0"/>
                  </a:lnTo>
                  <a:cubicBezTo>
                    <a:pt x="181215" y="0"/>
                    <a:pt x="233482" y="52267"/>
                    <a:pt x="233482" y="116741"/>
                  </a:cubicBezTo>
                  <a:lnTo>
                    <a:pt x="233482" y="116741"/>
                  </a:lnTo>
                  <a:cubicBezTo>
                    <a:pt x="233482" y="147702"/>
                    <a:pt x="221182" y="177396"/>
                    <a:pt x="199289" y="199289"/>
                  </a:cubicBezTo>
                  <a:cubicBezTo>
                    <a:pt x="177396" y="221182"/>
                    <a:pt x="147702" y="233482"/>
                    <a:pt x="116741" y="233482"/>
                  </a:cubicBezTo>
                  <a:lnTo>
                    <a:pt x="116741" y="233482"/>
                  </a:lnTo>
                  <a:cubicBezTo>
                    <a:pt x="85779" y="233482"/>
                    <a:pt x="56086" y="221182"/>
                    <a:pt x="34193" y="199289"/>
                  </a:cubicBezTo>
                  <a:cubicBezTo>
                    <a:pt x="12299" y="177396"/>
                    <a:pt x="0" y="147702"/>
                    <a:pt x="0" y="116741"/>
                  </a:cubicBezTo>
                  <a:lnTo>
                    <a:pt x="0" y="116741"/>
                  </a:lnTo>
                  <a:cubicBezTo>
                    <a:pt x="0" y="85779"/>
                    <a:pt x="12299" y="56086"/>
                    <a:pt x="34193" y="34193"/>
                  </a:cubicBezTo>
                  <a:cubicBezTo>
                    <a:pt x="56086" y="12299"/>
                    <a:pt x="85779" y="0"/>
                    <a:pt x="1167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33482" cy="300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060280">
            <a:off x="-1075543" y="8703474"/>
            <a:ext cx="3990940" cy="39909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429688" y="6760349"/>
            <a:ext cx="252169" cy="345867"/>
          </a:xfrm>
          <a:custGeom>
            <a:avLst/>
            <a:gdLst/>
            <a:ahLst/>
            <a:cxnLst/>
            <a:rect r="r" b="b" t="t" l="l"/>
            <a:pathLst>
              <a:path h="345867" w="252169">
                <a:moveTo>
                  <a:pt x="0" y="0"/>
                </a:moveTo>
                <a:lnTo>
                  <a:pt x="252169" y="0"/>
                </a:lnTo>
                <a:lnTo>
                  <a:pt x="252169" y="345867"/>
                </a:lnTo>
                <a:lnTo>
                  <a:pt x="0" y="34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80936" y="7862156"/>
            <a:ext cx="300921" cy="321371"/>
          </a:xfrm>
          <a:custGeom>
            <a:avLst/>
            <a:gdLst/>
            <a:ahLst/>
            <a:cxnLst/>
            <a:rect r="r" b="b" t="t" l="l"/>
            <a:pathLst>
              <a:path h="321371" w="300921">
                <a:moveTo>
                  <a:pt x="0" y="0"/>
                </a:moveTo>
                <a:lnTo>
                  <a:pt x="300921" y="0"/>
                </a:lnTo>
                <a:lnTo>
                  <a:pt x="300921" y="321372"/>
                </a:lnTo>
                <a:lnTo>
                  <a:pt x="0" y="321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65514" y="1028700"/>
            <a:ext cx="6568509" cy="3092295"/>
          </a:xfrm>
          <a:custGeom>
            <a:avLst/>
            <a:gdLst/>
            <a:ahLst/>
            <a:cxnLst/>
            <a:rect r="r" b="b" t="t" l="l"/>
            <a:pathLst>
              <a:path h="3092295" w="6568509">
                <a:moveTo>
                  <a:pt x="0" y="0"/>
                </a:moveTo>
                <a:lnTo>
                  <a:pt x="6568510" y="0"/>
                </a:lnTo>
                <a:lnTo>
                  <a:pt x="6568510" y="3092295"/>
                </a:lnTo>
                <a:lnTo>
                  <a:pt x="0" y="3092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65514" y="5294623"/>
            <a:ext cx="6568509" cy="3044958"/>
          </a:xfrm>
          <a:custGeom>
            <a:avLst/>
            <a:gdLst/>
            <a:ahLst/>
            <a:cxnLst/>
            <a:rect r="r" b="b" t="t" l="l"/>
            <a:pathLst>
              <a:path h="3044958" w="6568509">
                <a:moveTo>
                  <a:pt x="0" y="0"/>
                </a:moveTo>
                <a:lnTo>
                  <a:pt x="6568510" y="0"/>
                </a:lnTo>
                <a:lnTo>
                  <a:pt x="6568510" y="3044958"/>
                </a:lnTo>
                <a:lnTo>
                  <a:pt x="0" y="3044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295450" y="6481954"/>
            <a:ext cx="357597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+91 - 7000819978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+91 - 8878230125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9927" y="1745603"/>
            <a:ext cx="6265396" cy="106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28"/>
              </a:lnSpc>
              <a:spcBef>
                <a:spcPct val="0"/>
              </a:spcBef>
            </a:pPr>
            <a:r>
              <a:rPr lang="en-US" b="true" sz="5877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More Complete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9927" y="2936264"/>
            <a:ext cx="9046803" cy="94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2"/>
              </a:lnSpc>
              <a:spcBef>
                <a:spcPct val="0"/>
              </a:spcBef>
            </a:pPr>
            <a:r>
              <a:rPr lang="en-US" b="true" sz="528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Information in Prototype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95450" y="7777097"/>
            <a:ext cx="49581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amritsparsh1928@gmail.com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0930" y="1133805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18609" y="858600"/>
            <a:ext cx="8569800" cy="85698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72859" lIns="72859" bIns="72859" rIns="7285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927151"/>
            <a:ext cx="5937426" cy="593742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636941" y="-3720707"/>
            <a:ext cx="5647857" cy="56478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165277" y="2577304"/>
            <a:ext cx="5615263" cy="190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839"/>
              </a:lnSpc>
              <a:spcBef>
                <a:spcPct val="0"/>
              </a:spcBef>
            </a:pPr>
            <a:r>
              <a:rPr lang="en-US" b="true" sz="10599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5277" y="4184495"/>
            <a:ext cx="5060519" cy="190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839"/>
              </a:lnSpc>
              <a:spcBef>
                <a:spcPct val="0"/>
              </a:spcBef>
            </a:pPr>
            <a:r>
              <a:rPr lang="en-US" b="true" sz="10599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91006" y="6928940"/>
            <a:ext cx="6251828" cy="71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b="true" sz="4037" spc="31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Team Amrit Sparsh</a:t>
            </a: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11168020" y="9258300"/>
            <a:ext cx="5647857" cy="56478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384095">
            <a:off x="16934237" y="3026276"/>
            <a:ext cx="2920293" cy="29202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757743" y="7942227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6"/>
                </a:lnTo>
                <a:lnTo>
                  <a:pt x="0" y="1004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72909" y="-342622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2930" y="3032719"/>
            <a:ext cx="8725041" cy="87250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73190" lIns="73190" bIns="73190" rIns="7319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96148" y="4046933"/>
            <a:ext cx="6091852" cy="6440402"/>
            <a:chOff x="0" y="0"/>
            <a:chExt cx="76881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8812" cy="812800"/>
            </a:xfrm>
            <a:custGeom>
              <a:avLst/>
              <a:gdLst/>
              <a:ahLst/>
              <a:cxnLst/>
              <a:rect r="r" b="b" t="t" l="l"/>
              <a:pathLst>
                <a:path h="812800" w="768812">
                  <a:moveTo>
                    <a:pt x="384406" y="0"/>
                  </a:moveTo>
                  <a:cubicBezTo>
                    <a:pt x="172104" y="0"/>
                    <a:pt x="0" y="181951"/>
                    <a:pt x="0" y="406400"/>
                  </a:cubicBezTo>
                  <a:cubicBezTo>
                    <a:pt x="0" y="630849"/>
                    <a:pt x="172104" y="812800"/>
                    <a:pt x="384406" y="812800"/>
                  </a:cubicBezTo>
                  <a:cubicBezTo>
                    <a:pt x="596707" y="812800"/>
                    <a:pt x="768812" y="630849"/>
                    <a:pt x="768812" y="406400"/>
                  </a:cubicBezTo>
                  <a:cubicBezTo>
                    <a:pt x="768812" y="181951"/>
                    <a:pt x="596707" y="0"/>
                    <a:pt x="384406" y="0"/>
                  </a:cubicBezTo>
                  <a:close/>
                </a:path>
              </a:pathLst>
            </a:custGeom>
            <a:blipFill>
              <a:blip r:embed="rId2"/>
              <a:stretch>
                <a:fillRect l="-44088" t="0" r="-4408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38245" y="2785528"/>
            <a:ext cx="11081706" cy="5780561"/>
            <a:chOff x="0" y="0"/>
            <a:chExt cx="2918639" cy="15224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18639" cy="1522452"/>
            </a:xfrm>
            <a:custGeom>
              <a:avLst/>
              <a:gdLst/>
              <a:ahLst/>
              <a:cxnLst/>
              <a:rect r="r" b="b" t="t" l="l"/>
              <a:pathLst>
                <a:path h="1522452" w="2918639">
                  <a:moveTo>
                    <a:pt x="69862" y="0"/>
                  </a:moveTo>
                  <a:lnTo>
                    <a:pt x="2848776" y="0"/>
                  </a:lnTo>
                  <a:cubicBezTo>
                    <a:pt x="2867305" y="0"/>
                    <a:pt x="2885075" y="7360"/>
                    <a:pt x="2898176" y="20462"/>
                  </a:cubicBezTo>
                  <a:cubicBezTo>
                    <a:pt x="2911278" y="33564"/>
                    <a:pt x="2918639" y="51334"/>
                    <a:pt x="2918639" y="69862"/>
                  </a:cubicBezTo>
                  <a:lnTo>
                    <a:pt x="2918639" y="1452590"/>
                  </a:lnTo>
                  <a:cubicBezTo>
                    <a:pt x="2918639" y="1471119"/>
                    <a:pt x="2911278" y="1488888"/>
                    <a:pt x="2898176" y="1501990"/>
                  </a:cubicBezTo>
                  <a:cubicBezTo>
                    <a:pt x="2885075" y="1515092"/>
                    <a:pt x="2867305" y="1522452"/>
                    <a:pt x="2848776" y="1522452"/>
                  </a:cubicBezTo>
                  <a:lnTo>
                    <a:pt x="69862" y="1522452"/>
                  </a:lnTo>
                  <a:cubicBezTo>
                    <a:pt x="51334" y="1522452"/>
                    <a:pt x="33564" y="1515092"/>
                    <a:pt x="20462" y="1501990"/>
                  </a:cubicBezTo>
                  <a:cubicBezTo>
                    <a:pt x="7360" y="1488888"/>
                    <a:pt x="0" y="1471119"/>
                    <a:pt x="0" y="1452590"/>
                  </a:cubicBezTo>
                  <a:lnTo>
                    <a:pt x="0" y="69862"/>
                  </a:lnTo>
                  <a:cubicBezTo>
                    <a:pt x="0" y="51334"/>
                    <a:pt x="7360" y="33564"/>
                    <a:pt x="20462" y="20462"/>
                  </a:cubicBezTo>
                  <a:cubicBezTo>
                    <a:pt x="33564" y="7360"/>
                    <a:pt x="51334" y="0"/>
                    <a:pt x="698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918639" cy="1589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92844" y="3549607"/>
            <a:ext cx="527483" cy="414314"/>
          </a:xfrm>
          <a:custGeom>
            <a:avLst/>
            <a:gdLst/>
            <a:ahLst/>
            <a:cxnLst/>
            <a:rect r="r" b="b" t="t" l="l"/>
            <a:pathLst>
              <a:path h="414314" w="527483">
                <a:moveTo>
                  <a:pt x="0" y="0"/>
                </a:moveTo>
                <a:lnTo>
                  <a:pt x="527483" y="0"/>
                </a:lnTo>
                <a:lnTo>
                  <a:pt x="527483" y="414313"/>
                </a:lnTo>
                <a:lnTo>
                  <a:pt x="0" y="41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2844" y="4349726"/>
            <a:ext cx="527483" cy="414314"/>
          </a:xfrm>
          <a:custGeom>
            <a:avLst/>
            <a:gdLst/>
            <a:ahLst/>
            <a:cxnLst/>
            <a:rect r="r" b="b" t="t" l="l"/>
            <a:pathLst>
              <a:path h="414314" w="527483">
                <a:moveTo>
                  <a:pt x="0" y="0"/>
                </a:moveTo>
                <a:lnTo>
                  <a:pt x="527483" y="0"/>
                </a:lnTo>
                <a:lnTo>
                  <a:pt x="527483" y="414313"/>
                </a:lnTo>
                <a:lnTo>
                  <a:pt x="0" y="41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2844" y="5167696"/>
            <a:ext cx="527483" cy="414314"/>
          </a:xfrm>
          <a:custGeom>
            <a:avLst/>
            <a:gdLst/>
            <a:ahLst/>
            <a:cxnLst/>
            <a:rect r="r" b="b" t="t" l="l"/>
            <a:pathLst>
              <a:path h="414314" w="527483">
                <a:moveTo>
                  <a:pt x="0" y="0"/>
                </a:moveTo>
                <a:lnTo>
                  <a:pt x="527483" y="0"/>
                </a:lnTo>
                <a:lnTo>
                  <a:pt x="527483" y="414314"/>
                </a:lnTo>
                <a:lnTo>
                  <a:pt x="0" y="41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844" y="5986889"/>
            <a:ext cx="527483" cy="414314"/>
          </a:xfrm>
          <a:custGeom>
            <a:avLst/>
            <a:gdLst/>
            <a:ahLst/>
            <a:cxnLst/>
            <a:rect r="r" b="b" t="t" l="l"/>
            <a:pathLst>
              <a:path h="414314" w="527483">
                <a:moveTo>
                  <a:pt x="0" y="0"/>
                </a:moveTo>
                <a:lnTo>
                  <a:pt x="527483" y="0"/>
                </a:lnTo>
                <a:lnTo>
                  <a:pt x="527483" y="414313"/>
                </a:lnTo>
                <a:lnTo>
                  <a:pt x="0" y="41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3185840">
            <a:off x="11206164" y="2601079"/>
            <a:ext cx="2311368" cy="231136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2811210" y="-3379843"/>
            <a:ext cx="5266757" cy="526675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751814" y="3163801"/>
            <a:ext cx="1220068" cy="1185924"/>
          </a:xfrm>
          <a:custGeom>
            <a:avLst/>
            <a:gdLst/>
            <a:ahLst/>
            <a:cxnLst/>
            <a:rect r="r" b="b" t="t" l="l"/>
            <a:pathLst>
              <a:path h="1185924" w="1220068">
                <a:moveTo>
                  <a:pt x="0" y="0"/>
                </a:moveTo>
                <a:lnTo>
                  <a:pt x="1220068" y="0"/>
                </a:lnTo>
                <a:lnTo>
                  <a:pt x="1220068" y="1185925"/>
                </a:lnTo>
                <a:lnTo>
                  <a:pt x="0" y="1185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44072" y="843012"/>
            <a:ext cx="6568102" cy="104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5"/>
              </a:lnSpc>
              <a:spcBef>
                <a:spcPct val="0"/>
              </a:spcBef>
            </a:pPr>
            <a:r>
              <a:rPr lang="en-US" b="true" sz="5832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Problems Faced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12174" y="852537"/>
            <a:ext cx="4803363" cy="98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36"/>
              </a:lnSpc>
              <a:spcBef>
                <a:spcPct val="0"/>
              </a:spcBef>
            </a:pPr>
            <a:r>
              <a:rPr lang="en-US" b="true" sz="5525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by Students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42198" y="3511018"/>
            <a:ext cx="55208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 centralized healthcare system.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42198" y="4311138"/>
            <a:ext cx="55208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 easy access to health records.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42198" y="5129108"/>
            <a:ext cx="55208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Manual leave permission process.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42198" y="5948301"/>
            <a:ext cx="659561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 reminders for checkups or medicines.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7199978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92844" y="6791727"/>
            <a:ext cx="527483" cy="414314"/>
          </a:xfrm>
          <a:custGeom>
            <a:avLst/>
            <a:gdLst/>
            <a:ahLst/>
            <a:cxnLst/>
            <a:rect r="r" b="b" t="t" l="l"/>
            <a:pathLst>
              <a:path h="414314" w="527483">
                <a:moveTo>
                  <a:pt x="0" y="0"/>
                </a:moveTo>
                <a:lnTo>
                  <a:pt x="527483" y="0"/>
                </a:lnTo>
                <a:lnTo>
                  <a:pt x="527483" y="414314"/>
                </a:lnTo>
                <a:lnTo>
                  <a:pt x="0" y="41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92844" y="7634476"/>
            <a:ext cx="527483" cy="414314"/>
          </a:xfrm>
          <a:custGeom>
            <a:avLst/>
            <a:gdLst/>
            <a:ahLst/>
            <a:cxnLst/>
            <a:rect r="r" b="b" t="t" l="l"/>
            <a:pathLst>
              <a:path h="414314" w="527483">
                <a:moveTo>
                  <a:pt x="0" y="0"/>
                </a:moveTo>
                <a:lnTo>
                  <a:pt x="527483" y="0"/>
                </a:lnTo>
                <a:lnTo>
                  <a:pt x="527483" y="414314"/>
                </a:lnTo>
                <a:lnTo>
                  <a:pt x="0" y="41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842198" y="6753139"/>
            <a:ext cx="659561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 quick emergency response system.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42198" y="7595888"/>
            <a:ext cx="730180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Delayed and manual appointment bookings.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-120422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6"/>
                </a:lnTo>
                <a:lnTo>
                  <a:pt x="0" y="1004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84689" y="5438708"/>
            <a:ext cx="4529349" cy="3636574"/>
            <a:chOff x="0" y="0"/>
            <a:chExt cx="7467600" cy="5995670"/>
          </a:xfrm>
        </p:grpSpPr>
        <p:sp>
          <p:nvSpPr>
            <p:cNvPr name="Freeform 4" id="4">
              <a:hlinkClick r:id="rId4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>
              <a:hlinkClick r:id="rId5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>
              <a:hlinkClick r:id="rId6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>
              <a:hlinkClick r:id="rId7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8"/>
              <a:stretch>
                <a:fillRect l="-8962" t="0" r="-896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14260" y="4166890"/>
            <a:ext cx="623305" cy="604257"/>
            <a:chOff x="0" y="0"/>
            <a:chExt cx="187482" cy="181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482" cy="181753"/>
            </a:xfrm>
            <a:custGeom>
              <a:avLst/>
              <a:gdLst/>
              <a:ahLst/>
              <a:cxnLst/>
              <a:rect r="r" b="b" t="t" l="l"/>
              <a:pathLst>
                <a:path h="181753" w="187482">
                  <a:moveTo>
                    <a:pt x="90876" y="0"/>
                  </a:moveTo>
                  <a:lnTo>
                    <a:pt x="96605" y="0"/>
                  </a:lnTo>
                  <a:cubicBezTo>
                    <a:pt x="146795" y="0"/>
                    <a:pt x="187482" y="40687"/>
                    <a:pt x="187482" y="90876"/>
                  </a:cubicBezTo>
                  <a:lnTo>
                    <a:pt x="187482" y="90876"/>
                  </a:lnTo>
                  <a:cubicBezTo>
                    <a:pt x="187482" y="114978"/>
                    <a:pt x="177907" y="138093"/>
                    <a:pt x="160865" y="155135"/>
                  </a:cubicBezTo>
                  <a:cubicBezTo>
                    <a:pt x="143822" y="172178"/>
                    <a:pt x="120707" y="181753"/>
                    <a:pt x="96605" y="181753"/>
                  </a:cubicBezTo>
                  <a:lnTo>
                    <a:pt x="90876" y="181753"/>
                  </a:lnTo>
                  <a:cubicBezTo>
                    <a:pt x="66774" y="181753"/>
                    <a:pt x="43660" y="172178"/>
                    <a:pt x="26617" y="155135"/>
                  </a:cubicBezTo>
                  <a:cubicBezTo>
                    <a:pt x="9574" y="138093"/>
                    <a:pt x="0" y="114978"/>
                    <a:pt x="0" y="90876"/>
                  </a:cubicBezTo>
                  <a:lnTo>
                    <a:pt x="0" y="90876"/>
                  </a:lnTo>
                  <a:cubicBezTo>
                    <a:pt x="0" y="66774"/>
                    <a:pt x="9574" y="43660"/>
                    <a:pt x="26617" y="26617"/>
                  </a:cubicBezTo>
                  <a:cubicBezTo>
                    <a:pt x="43660" y="9574"/>
                    <a:pt x="66774" y="0"/>
                    <a:pt x="908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7482" cy="248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6065469" y="8772291"/>
            <a:ext cx="4445062" cy="444506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4911172">
            <a:off x="-2609677" y="-2222531"/>
            <a:ext cx="4445062" cy="444506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9322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288642" y="2088258"/>
            <a:ext cx="4921443" cy="2822880"/>
            <a:chOff x="0" y="0"/>
            <a:chExt cx="7981950" cy="4578350"/>
          </a:xfrm>
        </p:grpSpPr>
        <p:sp>
          <p:nvSpPr>
            <p:cNvPr name="Freeform 19" id="19">
              <a:hlinkClick r:id="rId9" tooltip="https://healthcenter.iiti.ac.in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0" id="20">
              <a:hlinkClick r:id="rId10" tooltip="https://healthcenter.iiti.ac.in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1" id="21">
              <a:hlinkClick r:id="rId11" tooltip="https://healthcenter.iiti.ac.in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>
              <a:hlinkClick r:id="rId12" tooltip="https://healthcenter.iiti.ac.in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3" id="23">
              <a:hlinkClick r:id="rId13" tooltip="https://healthcenter.iiti.ac.in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4"/>
              <a:stretch>
                <a:fillRect l="-18842" t="0" r="-18842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509332" y="2756357"/>
            <a:ext cx="8625246" cy="56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Current Healthcare Scenario at IIT’s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14260" y="6746904"/>
            <a:ext cx="623305" cy="604257"/>
            <a:chOff x="0" y="0"/>
            <a:chExt cx="187482" cy="1817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7482" cy="181753"/>
            </a:xfrm>
            <a:custGeom>
              <a:avLst/>
              <a:gdLst/>
              <a:ahLst/>
              <a:cxnLst/>
              <a:rect r="r" b="b" t="t" l="l"/>
              <a:pathLst>
                <a:path h="181753" w="187482">
                  <a:moveTo>
                    <a:pt x="90876" y="0"/>
                  </a:moveTo>
                  <a:lnTo>
                    <a:pt x="96605" y="0"/>
                  </a:lnTo>
                  <a:cubicBezTo>
                    <a:pt x="146795" y="0"/>
                    <a:pt x="187482" y="40687"/>
                    <a:pt x="187482" y="90876"/>
                  </a:cubicBezTo>
                  <a:lnTo>
                    <a:pt x="187482" y="90876"/>
                  </a:lnTo>
                  <a:cubicBezTo>
                    <a:pt x="187482" y="114978"/>
                    <a:pt x="177907" y="138093"/>
                    <a:pt x="160865" y="155135"/>
                  </a:cubicBezTo>
                  <a:cubicBezTo>
                    <a:pt x="143822" y="172178"/>
                    <a:pt x="120707" y="181753"/>
                    <a:pt x="96605" y="181753"/>
                  </a:cubicBezTo>
                  <a:lnTo>
                    <a:pt x="90876" y="181753"/>
                  </a:lnTo>
                  <a:cubicBezTo>
                    <a:pt x="66774" y="181753"/>
                    <a:pt x="43660" y="172178"/>
                    <a:pt x="26617" y="155135"/>
                  </a:cubicBezTo>
                  <a:cubicBezTo>
                    <a:pt x="9574" y="138093"/>
                    <a:pt x="0" y="114978"/>
                    <a:pt x="0" y="90876"/>
                  </a:cubicBezTo>
                  <a:lnTo>
                    <a:pt x="0" y="90876"/>
                  </a:lnTo>
                  <a:cubicBezTo>
                    <a:pt x="0" y="66774"/>
                    <a:pt x="9574" y="43660"/>
                    <a:pt x="26617" y="26617"/>
                  </a:cubicBezTo>
                  <a:cubicBezTo>
                    <a:pt x="43660" y="9574"/>
                    <a:pt x="66774" y="0"/>
                    <a:pt x="908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87482" cy="248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5284911" y="5438708"/>
            <a:ext cx="4529349" cy="3636574"/>
            <a:chOff x="0" y="0"/>
            <a:chExt cx="7467600" cy="5995670"/>
          </a:xfrm>
        </p:grpSpPr>
        <p:sp>
          <p:nvSpPr>
            <p:cNvPr name="Freeform 29" id="29">
              <a:hlinkClick r:id="rId15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>
              <a:hlinkClick r:id="rId16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31" id="31">
              <a:hlinkClick r:id="rId17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32" id="32">
              <a:hlinkClick r:id="rId18" tooltip="https://www.freepressjournal.in/indore/iit-indore-to-host-technology-translation-research-park-for-healthcare-innovations"/>
            </p:cNvPr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19"/>
              <a:stretch>
                <a:fillRect l="0" t="-21778" r="0" b="-19013"/>
              </a:stretch>
            </a:blip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4892816" y="2088258"/>
            <a:ext cx="4921443" cy="2822880"/>
            <a:chOff x="0" y="0"/>
            <a:chExt cx="7981950" cy="4578350"/>
          </a:xfrm>
        </p:grpSpPr>
        <p:sp>
          <p:nvSpPr>
            <p:cNvPr name="Freeform 34" id="34">
              <a:hlinkClick r:id="rId20" tooltip="https://iitbhu.ac.in/contents/institute/2024/notification/noti_mrc_7339.pdf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35" id="35">
              <a:hlinkClick r:id="rId21" tooltip="https://iitbhu.ac.in/contents/institute/2024/notification/noti_mrc_7339.pdf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36" id="36">
              <a:hlinkClick r:id="rId22" tooltip="https://iitbhu.ac.in/contents/institute/2024/notification/noti_mrc_7339.pdf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37" id="37">
              <a:hlinkClick r:id="rId23" tooltip="https://iitbhu.ac.in/contents/institute/2024/notification/noti_mrc_7339.pdf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38" id="38">
              <a:hlinkClick r:id="rId24" tooltip="https://iitbhu.ac.in/contents/institute/2024/notification/noti_mrc_7339.pdf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5"/>
              <a:stretch>
                <a:fillRect l="-5697" t="0" r="-5697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0752726" y="4177742"/>
            <a:ext cx="5258374" cy="496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Limited Student Healthcare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52726" y="4863513"/>
            <a:ext cx="7594596" cy="117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5"/>
              </a:lnSpc>
            </a:pPr>
            <a:r>
              <a:rPr lang="en-US" sz="2239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IIT Indore provides basic OPD and emergency services.</a:t>
            </a:r>
          </a:p>
          <a:p>
            <a:pPr algn="just">
              <a:lnSpc>
                <a:spcPts val="3135"/>
              </a:lnSpc>
            </a:pPr>
            <a:r>
              <a:rPr lang="en-US" sz="2239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No digital system exists for managing student </a:t>
            </a:r>
          </a:p>
          <a:p>
            <a:pPr algn="just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health records or appointments.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52726" y="6755345"/>
            <a:ext cx="605702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275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IIT Indore : Future Healthcare Hub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752726" y="7628916"/>
            <a:ext cx="7219276" cy="156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2"/>
              </a:lnSpc>
            </a:pPr>
            <a:r>
              <a:rPr lang="en-US" sz="2222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IIT Indore is setting up a healthcare-focused Technology Park (TTRP). </a:t>
            </a:r>
            <a:r>
              <a:rPr lang="en-US" sz="2222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It aims to lead healthcare innovations and deep-tech startups.</a:t>
            </a:r>
          </a:p>
          <a:p>
            <a:pPr algn="just" marL="0" indent="0" lvl="0">
              <a:lnSpc>
                <a:spcPts val="3112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8066602" y="741639"/>
            <a:ext cx="8942475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Understanding the Concept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80673" y="1701825"/>
            <a:ext cx="6056435" cy="8091577"/>
            <a:chOff x="0" y="0"/>
            <a:chExt cx="1595110" cy="2131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5110" cy="2131115"/>
            </a:xfrm>
            <a:custGeom>
              <a:avLst/>
              <a:gdLst/>
              <a:ahLst/>
              <a:cxnLst/>
              <a:rect r="r" b="b" t="t" l="l"/>
              <a:pathLst>
                <a:path h="2131115" w="1595110">
                  <a:moveTo>
                    <a:pt x="65193" y="0"/>
                  </a:moveTo>
                  <a:lnTo>
                    <a:pt x="1529917" y="0"/>
                  </a:lnTo>
                  <a:cubicBezTo>
                    <a:pt x="1565923" y="0"/>
                    <a:pt x="1595110" y="29188"/>
                    <a:pt x="1595110" y="65193"/>
                  </a:cubicBezTo>
                  <a:lnTo>
                    <a:pt x="1595110" y="2065922"/>
                  </a:lnTo>
                  <a:cubicBezTo>
                    <a:pt x="1595110" y="2083212"/>
                    <a:pt x="1588242" y="2099794"/>
                    <a:pt x="1576016" y="2112020"/>
                  </a:cubicBezTo>
                  <a:cubicBezTo>
                    <a:pt x="1563790" y="2124246"/>
                    <a:pt x="1547208" y="2131115"/>
                    <a:pt x="1529917" y="2131115"/>
                  </a:cubicBezTo>
                  <a:lnTo>
                    <a:pt x="65193" y="2131115"/>
                  </a:lnTo>
                  <a:cubicBezTo>
                    <a:pt x="29188" y="2131115"/>
                    <a:pt x="0" y="2101927"/>
                    <a:pt x="0" y="2065922"/>
                  </a:cubicBezTo>
                  <a:lnTo>
                    <a:pt x="0" y="65193"/>
                  </a:lnTo>
                  <a:cubicBezTo>
                    <a:pt x="0" y="29188"/>
                    <a:pt x="29188" y="0"/>
                    <a:pt x="651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95110" cy="2197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15189" y="2679934"/>
            <a:ext cx="4972811" cy="6135358"/>
            <a:chOff x="0" y="0"/>
            <a:chExt cx="770418" cy="9505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0418" cy="950527"/>
            </a:xfrm>
            <a:custGeom>
              <a:avLst/>
              <a:gdLst/>
              <a:ahLst/>
              <a:cxnLst/>
              <a:rect r="r" b="b" t="t" l="l"/>
              <a:pathLst>
                <a:path h="950527" w="770418">
                  <a:moveTo>
                    <a:pt x="77842" y="0"/>
                  </a:moveTo>
                  <a:lnTo>
                    <a:pt x="692576" y="0"/>
                  </a:lnTo>
                  <a:cubicBezTo>
                    <a:pt x="735567" y="0"/>
                    <a:pt x="770418" y="34851"/>
                    <a:pt x="770418" y="77842"/>
                  </a:cubicBezTo>
                  <a:lnTo>
                    <a:pt x="770418" y="872685"/>
                  </a:lnTo>
                  <a:cubicBezTo>
                    <a:pt x="770418" y="915676"/>
                    <a:pt x="735567" y="950527"/>
                    <a:pt x="692576" y="950527"/>
                  </a:cubicBezTo>
                  <a:lnTo>
                    <a:pt x="77842" y="950527"/>
                  </a:lnTo>
                  <a:cubicBezTo>
                    <a:pt x="34851" y="950527"/>
                    <a:pt x="0" y="915676"/>
                    <a:pt x="0" y="872685"/>
                  </a:cubicBezTo>
                  <a:lnTo>
                    <a:pt x="0" y="77842"/>
                  </a:lnTo>
                  <a:cubicBezTo>
                    <a:pt x="0" y="34851"/>
                    <a:pt x="34851" y="0"/>
                    <a:pt x="77842" y="0"/>
                  </a:cubicBezTo>
                  <a:close/>
                </a:path>
              </a:pathLst>
            </a:custGeom>
            <a:blipFill>
              <a:blip r:embed="rId2"/>
              <a:stretch>
                <a:fillRect l="-11689" t="0" r="-1168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3037420"/>
            <a:ext cx="3710058" cy="2106080"/>
            <a:chOff x="0" y="0"/>
            <a:chExt cx="977135" cy="5546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135" cy="554688"/>
            </a:xfrm>
            <a:custGeom>
              <a:avLst/>
              <a:gdLst/>
              <a:ahLst/>
              <a:cxnLst/>
              <a:rect r="r" b="b" t="t" l="l"/>
              <a:pathLst>
                <a:path h="554688" w="977135">
                  <a:moveTo>
                    <a:pt x="81383" y="0"/>
                  </a:moveTo>
                  <a:lnTo>
                    <a:pt x="895752" y="0"/>
                  </a:lnTo>
                  <a:cubicBezTo>
                    <a:pt x="940698" y="0"/>
                    <a:pt x="977135" y="36436"/>
                    <a:pt x="977135" y="81383"/>
                  </a:cubicBezTo>
                  <a:lnTo>
                    <a:pt x="977135" y="473305"/>
                  </a:lnTo>
                  <a:cubicBezTo>
                    <a:pt x="977135" y="518251"/>
                    <a:pt x="940698" y="554688"/>
                    <a:pt x="895752" y="554688"/>
                  </a:cubicBezTo>
                  <a:lnTo>
                    <a:pt x="81383" y="554688"/>
                  </a:lnTo>
                  <a:cubicBezTo>
                    <a:pt x="36436" y="554688"/>
                    <a:pt x="0" y="518251"/>
                    <a:pt x="0" y="473305"/>
                  </a:cubicBezTo>
                  <a:lnTo>
                    <a:pt x="0" y="81383"/>
                  </a:lnTo>
                  <a:cubicBezTo>
                    <a:pt x="0" y="36436"/>
                    <a:pt x="36436" y="0"/>
                    <a:pt x="813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77135" cy="621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5597645"/>
            <a:ext cx="3710058" cy="2106080"/>
            <a:chOff x="0" y="0"/>
            <a:chExt cx="977135" cy="5546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7135" cy="554688"/>
            </a:xfrm>
            <a:custGeom>
              <a:avLst/>
              <a:gdLst/>
              <a:ahLst/>
              <a:cxnLst/>
              <a:rect r="r" b="b" t="t" l="l"/>
              <a:pathLst>
                <a:path h="554688" w="977135">
                  <a:moveTo>
                    <a:pt x="81383" y="0"/>
                  </a:moveTo>
                  <a:lnTo>
                    <a:pt x="895752" y="0"/>
                  </a:lnTo>
                  <a:cubicBezTo>
                    <a:pt x="940698" y="0"/>
                    <a:pt x="977135" y="36436"/>
                    <a:pt x="977135" y="81383"/>
                  </a:cubicBezTo>
                  <a:lnTo>
                    <a:pt x="977135" y="473305"/>
                  </a:lnTo>
                  <a:cubicBezTo>
                    <a:pt x="977135" y="518251"/>
                    <a:pt x="940698" y="554688"/>
                    <a:pt x="895752" y="554688"/>
                  </a:cubicBezTo>
                  <a:lnTo>
                    <a:pt x="81383" y="554688"/>
                  </a:lnTo>
                  <a:cubicBezTo>
                    <a:pt x="36436" y="554688"/>
                    <a:pt x="0" y="518251"/>
                    <a:pt x="0" y="473305"/>
                  </a:cubicBezTo>
                  <a:lnTo>
                    <a:pt x="0" y="81383"/>
                  </a:lnTo>
                  <a:cubicBezTo>
                    <a:pt x="0" y="36436"/>
                    <a:pt x="36436" y="0"/>
                    <a:pt x="813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77135" cy="621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627425" y="3269703"/>
            <a:ext cx="2743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3985" y="3796771"/>
            <a:ext cx="314668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Leading student healthcare with seamless digital services.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7425" y="5695327"/>
            <a:ext cx="2743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3985" y="6224917"/>
            <a:ext cx="314668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Providing quality , friendly and accessible care.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2445" y="1350505"/>
            <a:ext cx="2417011" cy="99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72"/>
              </a:lnSpc>
              <a:spcBef>
                <a:spcPct val="0"/>
              </a:spcBef>
            </a:pPr>
            <a:r>
              <a:rPr lang="en-US" b="true" sz="5551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2445" y="3095002"/>
            <a:ext cx="684534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 digital healthcare platform designed to streamline and manage the health services of students in IITs , NITs , IIITs 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and other universities.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2445" y="5448276"/>
            <a:ext cx="6277475" cy="159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It offers easy access to medical records, automated certificates, appointment booking, health alerts, and emergency SOS—all in one place.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5099" y="7344632"/>
            <a:ext cx="6548967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It saves time, removes paperwork, and ensures quick care. Students stay informed, connected, and in control of their health—anytime, anywhere.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994412" y="1350505"/>
            <a:ext cx="4527965" cy="90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6"/>
              </a:lnSpc>
              <a:spcBef>
                <a:spcPct val="0"/>
              </a:spcBef>
            </a:pPr>
            <a:r>
              <a:rPr lang="en-US" b="true" sz="5004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Amrit Sparsh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9018767" y="-2735565"/>
            <a:ext cx="3764265" cy="376426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-578829" y="8521916"/>
            <a:ext cx="2823929" cy="282392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59322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139391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9001" y="4608170"/>
            <a:ext cx="4456903" cy="4170670"/>
            <a:chOff x="0" y="0"/>
            <a:chExt cx="1173835" cy="1098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3835" cy="1098448"/>
            </a:xfrm>
            <a:custGeom>
              <a:avLst/>
              <a:gdLst/>
              <a:ahLst/>
              <a:cxnLst/>
              <a:rect r="r" b="b" t="t" l="l"/>
              <a:pathLst>
                <a:path h="1098448" w="1173835">
                  <a:moveTo>
                    <a:pt x="100750" y="0"/>
                  </a:moveTo>
                  <a:lnTo>
                    <a:pt x="1073085" y="0"/>
                  </a:lnTo>
                  <a:cubicBezTo>
                    <a:pt x="1099805" y="0"/>
                    <a:pt x="1125431" y="10615"/>
                    <a:pt x="1144326" y="29509"/>
                  </a:cubicBezTo>
                  <a:cubicBezTo>
                    <a:pt x="1163220" y="48403"/>
                    <a:pt x="1173835" y="74029"/>
                    <a:pt x="1173835" y="100750"/>
                  </a:cubicBezTo>
                  <a:lnTo>
                    <a:pt x="1173835" y="997699"/>
                  </a:lnTo>
                  <a:cubicBezTo>
                    <a:pt x="1173835" y="1024419"/>
                    <a:pt x="1163220" y="1050045"/>
                    <a:pt x="1144326" y="1068939"/>
                  </a:cubicBezTo>
                  <a:cubicBezTo>
                    <a:pt x="1125431" y="1087834"/>
                    <a:pt x="1099805" y="1098448"/>
                    <a:pt x="1073085" y="1098448"/>
                  </a:cubicBezTo>
                  <a:lnTo>
                    <a:pt x="100750" y="1098448"/>
                  </a:lnTo>
                  <a:cubicBezTo>
                    <a:pt x="74029" y="1098448"/>
                    <a:pt x="48403" y="1087834"/>
                    <a:pt x="29509" y="1068939"/>
                  </a:cubicBezTo>
                  <a:cubicBezTo>
                    <a:pt x="10615" y="1050045"/>
                    <a:pt x="0" y="1024419"/>
                    <a:pt x="0" y="997699"/>
                  </a:cubicBezTo>
                  <a:lnTo>
                    <a:pt x="0" y="100750"/>
                  </a:lnTo>
                  <a:cubicBezTo>
                    <a:pt x="0" y="74029"/>
                    <a:pt x="10615" y="48403"/>
                    <a:pt x="29509" y="29509"/>
                  </a:cubicBezTo>
                  <a:cubicBezTo>
                    <a:pt x="48403" y="10615"/>
                    <a:pt x="74029" y="0"/>
                    <a:pt x="1007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73835" cy="116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85198" y="4734366"/>
            <a:ext cx="4224509" cy="2994216"/>
            <a:chOff x="0" y="0"/>
            <a:chExt cx="654487" cy="4638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4487" cy="463882"/>
            </a:xfrm>
            <a:custGeom>
              <a:avLst/>
              <a:gdLst/>
              <a:ahLst/>
              <a:cxnLst/>
              <a:rect r="r" b="b" t="t" l="l"/>
              <a:pathLst>
                <a:path h="463882" w="654487">
                  <a:moveTo>
                    <a:pt x="91631" y="0"/>
                  </a:moveTo>
                  <a:lnTo>
                    <a:pt x="562856" y="0"/>
                  </a:lnTo>
                  <a:cubicBezTo>
                    <a:pt x="613462" y="0"/>
                    <a:pt x="654487" y="41025"/>
                    <a:pt x="654487" y="91631"/>
                  </a:cubicBezTo>
                  <a:lnTo>
                    <a:pt x="654487" y="372251"/>
                  </a:lnTo>
                  <a:cubicBezTo>
                    <a:pt x="654487" y="396553"/>
                    <a:pt x="644833" y="419860"/>
                    <a:pt x="627649" y="437044"/>
                  </a:cubicBezTo>
                  <a:cubicBezTo>
                    <a:pt x="610465" y="454228"/>
                    <a:pt x="587158" y="463882"/>
                    <a:pt x="562856" y="463882"/>
                  </a:cubicBezTo>
                  <a:lnTo>
                    <a:pt x="91631" y="463882"/>
                  </a:lnTo>
                  <a:cubicBezTo>
                    <a:pt x="67329" y="463882"/>
                    <a:pt x="44022" y="454228"/>
                    <a:pt x="26838" y="437044"/>
                  </a:cubicBezTo>
                  <a:cubicBezTo>
                    <a:pt x="9654" y="419860"/>
                    <a:pt x="0" y="396553"/>
                    <a:pt x="0" y="372251"/>
                  </a:cubicBezTo>
                  <a:lnTo>
                    <a:pt x="0" y="91631"/>
                  </a:lnTo>
                  <a:cubicBezTo>
                    <a:pt x="0" y="67329"/>
                    <a:pt x="9654" y="44022"/>
                    <a:pt x="26838" y="26838"/>
                  </a:cubicBezTo>
                  <a:cubicBezTo>
                    <a:pt x="44022" y="9654"/>
                    <a:pt x="67329" y="0"/>
                    <a:pt x="91631" y="0"/>
                  </a:cubicBezTo>
                  <a:close/>
                </a:path>
              </a:pathLst>
            </a:custGeom>
            <a:blipFill>
              <a:blip r:embed="rId2"/>
              <a:stretch>
                <a:fillRect l="-7837" t="0" r="-783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81199" y="4358664"/>
            <a:ext cx="4725602" cy="4899636"/>
            <a:chOff x="0" y="0"/>
            <a:chExt cx="1244603" cy="12904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603" cy="1290439"/>
            </a:xfrm>
            <a:custGeom>
              <a:avLst/>
              <a:gdLst/>
              <a:ahLst/>
              <a:cxnLst/>
              <a:rect r="r" b="b" t="t" l="l"/>
              <a:pathLst>
                <a:path h="1290439" w="1244603">
                  <a:moveTo>
                    <a:pt x="95021" y="0"/>
                  </a:moveTo>
                  <a:lnTo>
                    <a:pt x="1149582" y="0"/>
                  </a:lnTo>
                  <a:cubicBezTo>
                    <a:pt x="1174783" y="0"/>
                    <a:pt x="1198952" y="10011"/>
                    <a:pt x="1216772" y="27831"/>
                  </a:cubicBezTo>
                  <a:cubicBezTo>
                    <a:pt x="1234592" y="45651"/>
                    <a:pt x="1244603" y="69820"/>
                    <a:pt x="1244603" y="95021"/>
                  </a:cubicBezTo>
                  <a:lnTo>
                    <a:pt x="1244603" y="1195418"/>
                  </a:lnTo>
                  <a:cubicBezTo>
                    <a:pt x="1244603" y="1220619"/>
                    <a:pt x="1234592" y="1244788"/>
                    <a:pt x="1216772" y="1262608"/>
                  </a:cubicBezTo>
                  <a:cubicBezTo>
                    <a:pt x="1198952" y="1280428"/>
                    <a:pt x="1174783" y="1290439"/>
                    <a:pt x="1149582" y="1290439"/>
                  </a:cubicBezTo>
                  <a:lnTo>
                    <a:pt x="95021" y="1290439"/>
                  </a:lnTo>
                  <a:cubicBezTo>
                    <a:pt x="69820" y="1290439"/>
                    <a:pt x="45651" y="1280428"/>
                    <a:pt x="27831" y="1262608"/>
                  </a:cubicBezTo>
                  <a:cubicBezTo>
                    <a:pt x="10011" y="1244788"/>
                    <a:pt x="0" y="1220619"/>
                    <a:pt x="0" y="1195418"/>
                  </a:cubicBezTo>
                  <a:lnTo>
                    <a:pt x="0" y="95021"/>
                  </a:lnTo>
                  <a:cubicBezTo>
                    <a:pt x="0" y="69820"/>
                    <a:pt x="10011" y="45651"/>
                    <a:pt x="27831" y="27831"/>
                  </a:cubicBezTo>
                  <a:cubicBezTo>
                    <a:pt x="45651" y="10011"/>
                    <a:pt x="69820" y="0"/>
                    <a:pt x="950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44603" cy="135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04402" y="4500873"/>
            <a:ext cx="4479196" cy="3374140"/>
            <a:chOff x="0" y="0"/>
            <a:chExt cx="693945" cy="5227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3945" cy="522743"/>
            </a:xfrm>
            <a:custGeom>
              <a:avLst/>
              <a:gdLst/>
              <a:ahLst/>
              <a:cxnLst/>
              <a:rect r="r" b="b" t="t" l="l"/>
              <a:pathLst>
                <a:path h="522743" w="693945">
                  <a:moveTo>
                    <a:pt x="86421" y="0"/>
                  </a:moveTo>
                  <a:lnTo>
                    <a:pt x="607524" y="0"/>
                  </a:lnTo>
                  <a:cubicBezTo>
                    <a:pt x="655253" y="0"/>
                    <a:pt x="693945" y="38692"/>
                    <a:pt x="693945" y="86421"/>
                  </a:cubicBezTo>
                  <a:lnTo>
                    <a:pt x="693945" y="436322"/>
                  </a:lnTo>
                  <a:cubicBezTo>
                    <a:pt x="693945" y="484051"/>
                    <a:pt x="655253" y="522743"/>
                    <a:pt x="607524" y="522743"/>
                  </a:cubicBezTo>
                  <a:lnTo>
                    <a:pt x="86421" y="522743"/>
                  </a:lnTo>
                  <a:cubicBezTo>
                    <a:pt x="38692" y="522743"/>
                    <a:pt x="0" y="484051"/>
                    <a:pt x="0" y="436322"/>
                  </a:cubicBezTo>
                  <a:lnTo>
                    <a:pt x="0" y="86421"/>
                  </a:lnTo>
                  <a:cubicBezTo>
                    <a:pt x="0" y="38692"/>
                    <a:pt x="38692" y="0"/>
                    <a:pt x="86421" y="0"/>
                  </a:cubicBezTo>
                  <a:close/>
                </a:path>
              </a:pathLst>
            </a:custGeom>
            <a:blipFill>
              <a:blip r:embed="rId3"/>
              <a:stretch>
                <a:fillRect l="-19984" t="0" r="-1998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962096" y="4608170"/>
            <a:ext cx="4456903" cy="4090186"/>
            <a:chOff x="0" y="0"/>
            <a:chExt cx="1173835" cy="10772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3835" cy="1077251"/>
            </a:xfrm>
            <a:custGeom>
              <a:avLst/>
              <a:gdLst/>
              <a:ahLst/>
              <a:cxnLst/>
              <a:rect r="r" b="b" t="t" l="l"/>
              <a:pathLst>
                <a:path h="1077251" w="1173835">
                  <a:moveTo>
                    <a:pt x="100750" y="0"/>
                  </a:moveTo>
                  <a:lnTo>
                    <a:pt x="1073085" y="0"/>
                  </a:lnTo>
                  <a:cubicBezTo>
                    <a:pt x="1099805" y="0"/>
                    <a:pt x="1125431" y="10615"/>
                    <a:pt x="1144326" y="29509"/>
                  </a:cubicBezTo>
                  <a:cubicBezTo>
                    <a:pt x="1163220" y="48403"/>
                    <a:pt x="1173835" y="74029"/>
                    <a:pt x="1173835" y="100750"/>
                  </a:cubicBezTo>
                  <a:lnTo>
                    <a:pt x="1173835" y="976501"/>
                  </a:lnTo>
                  <a:cubicBezTo>
                    <a:pt x="1173835" y="1003221"/>
                    <a:pt x="1163220" y="1028847"/>
                    <a:pt x="1144326" y="1047742"/>
                  </a:cubicBezTo>
                  <a:cubicBezTo>
                    <a:pt x="1125431" y="1066636"/>
                    <a:pt x="1099805" y="1077251"/>
                    <a:pt x="1073085" y="1077251"/>
                  </a:cubicBezTo>
                  <a:lnTo>
                    <a:pt x="100750" y="1077251"/>
                  </a:lnTo>
                  <a:cubicBezTo>
                    <a:pt x="74029" y="1077251"/>
                    <a:pt x="48403" y="1066636"/>
                    <a:pt x="29509" y="1047742"/>
                  </a:cubicBezTo>
                  <a:cubicBezTo>
                    <a:pt x="10615" y="1028847"/>
                    <a:pt x="0" y="1003221"/>
                    <a:pt x="0" y="976501"/>
                  </a:cubicBezTo>
                  <a:lnTo>
                    <a:pt x="0" y="100750"/>
                  </a:lnTo>
                  <a:cubicBezTo>
                    <a:pt x="0" y="74029"/>
                    <a:pt x="10615" y="48403"/>
                    <a:pt x="29509" y="29509"/>
                  </a:cubicBezTo>
                  <a:cubicBezTo>
                    <a:pt x="48403" y="10615"/>
                    <a:pt x="74029" y="0"/>
                    <a:pt x="1007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73835" cy="114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78293" y="4734366"/>
            <a:ext cx="4224509" cy="2994216"/>
            <a:chOff x="0" y="0"/>
            <a:chExt cx="654487" cy="463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4487" cy="463882"/>
            </a:xfrm>
            <a:custGeom>
              <a:avLst/>
              <a:gdLst/>
              <a:ahLst/>
              <a:cxnLst/>
              <a:rect r="r" b="b" t="t" l="l"/>
              <a:pathLst>
                <a:path h="463882" w="654487">
                  <a:moveTo>
                    <a:pt x="91631" y="0"/>
                  </a:moveTo>
                  <a:lnTo>
                    <a:pt x="562856" y="0"/>
                  </a:lnTo>
                  <a:cubicBezTo>
                    <a:pt x="613462" y="0"/>
                    <a:pt x="654487" y="41025"/>
                    <a:pt x="654487" y="91631"/>
                  </a:cubicBezTo>
                  <a:lnTo>
                    <a:pt x="654487" y="372251"/>
                  </a:lnTo>
                  <a:cubicBezTo>
                    <a:pt x="654487" y="396553"/>
                    <a:pt x="644833" y="419860"/>
                    <a:pt x="627649" y="437044"/>
                  </a:cubicBezTo>
                  <a:cubicBezTo>
                    <a:pt x="610465" y="454228"/>
                    <a:pt x="587158" y="463882"/>
                    <a:pt x="562856" y="463882"/>
                  </a:cubicBezTo>
                  <a:lnTo>
                    <a:pt x="91631" y="463882"/>
                  </a:lnTo>
                  <a:cubicBezTo>
                    <a:pt x="67329" y="463882"/>
                    <a:pt x="44022" y="454228"/>
                    <a:pt x="26838" y="437044"/>
                  </a:cubicBezTo>
                  <a:cubicBezTo>
                    <a:pt x="9654" y="419860"/>
                    <a:pt x="0" y="396553"/>
                    <a:pt x="0" y="372251"/>
                  </a:cubicBezTo>
                  <a:lnTo>
                    <a:pt x="0" y="91631"/>
                  </a:lnTo>
                  <a:cubicBezTo>
                    <a:pt x="0" y="67329"/>
                    <a:pt x="9654" y="44022"/>
                    <a:pt x="26838" y="26838"/>
                  </a:cubicBezTo>
                  <a:cubicBezTo>
                    <a:pt x="44022" y="9654"/>
                    <a:pt x="67329" y="0"/>
                    <a:pt x="91631" y="0"/>
                  </a:cubicBezTo>
                  <a:close/>
                </a:path>
              </a:pathLst>
            </a:custGeom>
            <a:blipFill>
              <a:blip r:embed="rId4"/>
              <a:stretch>
                <a:fillRect l="-15627" t="0" r="-1562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-1451459" y="-1506682"/>
            <a:ext cx="3990940" cy="39909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6418999" y="8309736"/>
            <a:ext cx="3338375" cy="333837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259300" y="237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31887" y="7854441"/>
            <a:ext cx="433113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One Tap , All Reports And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Prescriptions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78434" y="8103947"/>
            <a:ext cx="433113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Consult Doctor Anywhere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Anytime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24982" y="7854441"/>
            <a:ext cx="433113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Personalised Health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Board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29650" y="1248728"/>
            <a:ext cx="5914350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Types of Medical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50125" y="1248728"/>
            <a:ext cx="6623941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Services Provided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80377" y="2673680"/>
            <a:ext cx="1272724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Simplifying Student Healthcare with Smart , Accessible Services . One Platform for All Your Health Needs — Anytime , Anywhere.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9001" y="4608170"/>
            <a:ext cx="4456903" cy="4170670"/>
            <a:chOff x="0" y="0"/>
            <a:chExt cx="1173835" cy="1098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3835" cy="1098448"/>
            </a:xfrm>
            <a:custGeom>
              <a:avLst/>
              <a:gdLst/>
              <a:ahLst/>
              <a:cxnLst/>
              <a:rect r="r" b="b" t="t" l="l"/>
              <a:pathLst>
                <a:path h="1098448" w="1173835">
                  <a:moveTo>
                    <a:pt x="100750" y="0"/>
                  </a:moveTo>
                  <a:lnTo>
                    <a:pt x="1073085" y="0"/>
                  </a:lnTo>
                  <a:cubicBezTo>
                    <a:pt x="1099805" y="0"/>
                    <a:pt x="1125431" y="10615"/>
                    <a:pt x="1144326" y="29509"/>
                  </a:cubicBezTo>
                  <a:cubicBezTo>
                    <a:pt x="1163220" y="48403"/>
                    <a:pt x="1173835" y="74029"/>
                    <a:pt x="1173835" y="100750"/>
                  </a:cubicBezTo>
                  <a:lnTo>
                    <a:pt x="1173835" y="997699"/>
                  </a:lnTo>
                  <a:cubicBezTo>
                    <a:pt x="1173835" y="1024419"/>
                    <a:pt x="1163220" y="1050045"/>
                    <a:pt x="1144326" y="1068939"/>
                  </a:cubicBezTo>
                  <a:cubicBezTo>
                    <a:pt x="1125431" y="1087834"/>
                    <a:pt x="1099805" y="1098448"/>
                    <a:pt x="1073085" y="1098448"/>
                  </a:cubicBezTo>
                  <a:lnTo>
                    <a:pt x="100750" y="1098448"/>
                  </a:lnTo>
                  <a:cubicBezTo>
                    <a:pt x="74029" y="1098448"/>
                    <a:pt x="48403" y="1087834"/>
                    <a:pt x="29509" y="1068939"/>
                  </a:cubicBezTo>
                  <a:cubicBezTo>
                    <a:pt x="10615" y="1050045"/>
                    <a:pt x="0" y="1024419"/>
                    <a:pt x="0" y="997699"/>
                  </a:cubicBezTo>
                  <a:lnTo>
                    <a:pt x="0" y="100750"/>
                  </a:lnTo>
                  <a:cubicBezTo>
                    <a:pt x="0" y="74029"/>
                    <a:pt x="10615" y="48403"/>
                    <a:pt x="29509" y="29509"/>
                  </a:cubicBezTo>
                  <a:cubicBezTo>
                    <a:pt x="48403" y="10615"/>
                    <a:pt x="74029" y="0"/>
                    <a:pt x="1007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73835" cy="116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85198" y="4734366"/>
            <a:ext cx="4224509" cy="2994216"/>
            <a:chOff x="0" y="0"/>
            <a:chExt cx="654487" cy="4638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4487" cy="463882"/>
            </a:xfrm>
            <a:custGeom>
              <a:avLst/>
              <a:gdLst/>
              <a:ahLst/>
              <a:cxnLst/>
              <a:rect r="r" b="b" t="t" l="l"/>
              <a:pathLst>
                <a:path h="463882" w="654487">
                  <a:moveTo>
                    <a:pt x="91631" y="0"/>
                  </a:moveTo>
                  <a:lnTo>
                    <a:pt x="562856" y="0"/>
                  </a:lnTo>
                  <a:cubicBezTo>
                    <a:pt x="613462" y="0"/>
                    <a:pt x="654487" y="41025"/>
                    <a:pt x="654487" y="91631"/>
                  </a:cubicBezTo>
                  <a:lnTo>
                    <a:pt x="654487" y="372251"/>
                  </a:lnTo>
                  <a:cubicBezTo>
                    <a:pt x="654487" y="396553"/>
                    <a:pt x="644833" y="419860"/>
                    <a:pt x="627649" y="437044"/>
                  </a:cubicBezTo>
                  <a:cubicBezTo>
                    <a:pt x="610465" y="454228"/>
                    <a:pt x="587158" y="463882"/>
                    <a:pt x="562856" y="463882"/>
                  </a:cubicBezTo>
                  <a:lnTo>
                    <a:pt x="91631" y="463882"/>
                  </a:lnTo>
                  <a:cubicBezTo>
                    <a:pt x="67329" y="463882"/>
                    <a:pt x="44022" y="454228"/>
                    <a:pt x="26838" y="437044"/>
                  </a:cubicBezTo>
                  <a:cubicBezTo>
                    <a:pt x="9654" y="419860"/>
                    <a:pt x="0" y="396553"/>
                    <a:pt x="0" y="372251"/>
                  </a:cubicBezTo>
                  <a:lnTo>
                    <a:pt x="0" y="91631"/>
                  </a:lnTo>
                  <a:cubicBezTo>
                    <a:pt x="0" y="67329"/>
                    <a:pt x="9654" y="44022"/>
                    <a:pt x="26838" y="26838"/>
                  </a:cubicBezTo>
                  <a:cubicBezTo>
                    <a:pt x="44022" y="9654"/>
                    <a:pt x="67329" y="0"/>
                    <a:pt x="9163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558" r="0" b="-955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81199" y="4358664"/>
            <a:ext cx="4725602" cy="4899636"/>
            <a:chOff x="0" y="0"/>
            <a:chExt cx="1244603" cy="12904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603" cy="1290439"/>
            </a:xfrm>
            <a:custGeom>
              <a:avLst/>
              <a:gdLst/>
              <a:ahLst/>
              <a:cxnLst/>
              <a:rect r="r" b="b" t="t" l="l"/>
              <a:pathLst>
                <a:path h="1290439" w="1244603">
                  <a:moveTo>
                    <a:pt x="95021" y="0"/>
                  </a:moveTo>
                  <a:lnTo>
                    <a:pt x="1149582" y="0"/>
                  </a:lnTo>
                  <a:cubicBezTo>
                    <a:pt x="1174783" y="0"/>
                    <a:pt x="1198952" y="10011"/>
                    <a:pt x="1216772" y="27831"/>
                  </a:cubicBezTo>
                  <a:cubicBezTo>
                    <a:pt x="1234592" y="45651"/>
                    <a:pt x="1244603" y="69820"/>
                    <a:pt x="1244603" y="95021"/>
                  </a:cubicBezTo>
                  <a:lnTo>
                    <a:pt x="1244603" y="1195418"/>
                  </a:lnTo>
                  <a:cubicBezTo>
                    <a:pt x="1244603" y="1220619"/>
                    <a:pt x="1234592" y="1244788"/>
                    <a:pt x="1216772" y="1262608"/>
                  </a:cubicBezTo>
                  <a:cubicBezTo>
                    <a:pt x="1198952" y="1280428"/>
                    <a:pt x="1174783" y="1290439"/>
                    <a:pt x="1149582" y="1290439"/>
                  </a:cubicBezTo>
                  <a:lnTo>
                    <a:pt x="95021" y="1290439"/>
                  </a:lnTo>
                  <a:cubicBezTo>
                    <a:pt x="69820" y="1290439"/>
                    <a:pt x="45651" y="1280428"/>
                    <a:pt x="27831" y="1262608"/>
                  </a:cubicBezTo>
                  <a:cubicBezTo>
                    <a:pt x="10011" y="1244788"/>
                    <a:pt x="0" y="1220619"/>
                    <a:pt x="0" y="1195418"/>
                  </a:cubicBezTo>
                  <a:lnTo>
                    <a:pt x="0" y="95021"/>
                  </a:lnTo>
                  <a:cubicBezTo>
                    <a:pt x="0" y="69820"/>
                    <a:pt x="10011" y="45651"/>
                    <a:pt x="27831" y="27831"/>
                  </a:cubicBezTo>
                  <a:cubicBezTo>
                    <a:pt x="45651" y="10011"/>
                    <a:pt x="69820" y="0"/>
                    <a:pt x="950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44603" cy="135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47191" y="4521095"/>
            <a:ext cx="3193617" cy="3400020"/>
            <a:chOff x="0" y="0"/>
            <a:chExt cx="693945" cy="7387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3945" cy="738794"/>
            </a:xfrm>
            <a:custGeom>
              <a:avLst/>
              <a:gdLst/>
              <a:ahLst/>
              <a:cxnLst/>
              <a:rect r="r" b="b" t="t" l="l"/>
              <a:pathLst>
                <a:path h="738794" w="693945">
                  <a:moveTo>
                    <a:pt x="121209" y="0"/>
                  </a:moveTo>
                  <a:lnTo>
                    <a:pt x="572735" y="0"/>
                  </a:lnTo>
                  <a:cubicBezTo>
                    <a:pt x="639678" y="0"/>
                    <a:pt x="693945" y="54267"/>
                    <a:pt x="693945" y="121209"/>
                  </a:cubicBezTo>
                  <a:lnTo>
                    <a:pt x="693945" y="617585"/>
                  </a:lnTo>
                  <a:cubicBezTo>
                    <a:pt x="693945" y="649732"/>
                    <a:pt x="681175" y="680562"/>
                    <a:pt x="658443" y="703293"/>
                  </a:cubicBezTo>
                  <a:cubicBezTo>
                    <a:pt x="635712" y="726024"/>
                    <a:pt x="604882" y="738794"/>
                    <a:pt x="572735" y="738794"/>
                  </a:cubicBezTo>
                  <a:lnTo>
                    <a:pt x="121209" y="738794"/>
                  </a:lnTo>
                  <a:cubicBezTo>
                    <a:pt x="89063" y="738794"/>
                    <a:pt x="58233" y="726024"/>
                    <a:pt x="35501" y="703293"/>
                  </a:cubicBezTo>
                  <a:cubicBezTo>
                    <a:pt x="12770" y="680562"/>
                    <a:pt x="0" y="649732"/>
                    <a:pt x="0" y="617585"/>
                  </a:cubicBezTo>
                  <a:lnTo>
                    <a:pt x="0" y="121209"/>
                  </a:lnTo>
                  <a:cubicBezTo>
                    <a:pt x="0" y="89063"/>
                    <a:pt x="12770" y="58233"/>
                    <a:pt x="35501" y="35501"/>
                  </a:cubicBezTo>
                  <a:cubicBezTo>
                    <a:pt x="58233" y="12770"/>
                    <a:pt x="89063" y="0"/>
                    <a:pt x="121209" y="0"/>
                  </a:cubicBezTo>
                  <a:close/>
                </a:path>
              </a:pathLst>
            </a:custGeom>
            <a:blipFill>
              <a:blip r:embed="rId3"/>
              <a:stretch>
                <a:fillRect l="-2747" t="0" r="-274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962096" y="4608170"/>
            <a:ext cx="4456903" cy="4090186"/>
            <a:chOff x="0" y="0"/>
            <a:chExt cx="1173835" cy="10772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3835" cy="1077251"/>
            </a:xfrm>
            <a:custGeom>
              <a:avLst/>
              <a:gdLst/>
              <a:ahLst/>
              <a:cxnLst/>
              <a:rect r="r" b="b" t="t" l="l"/>
              <a:pathLst>
                <a:path h="1077251" w="1173835">
                  <a:moveTo>
                    <a:pt x="100750" y="0"/>
                  </a:moveTo>
                  <a:lnTo>
                    <a:pt x="1073085" y="0"/>
                  </a:lnTo>
                  <a:cubicBezTo>
                    <a:pt x="1099805" y="0"/>
                    <a:pt x="1125431" y="10615"/>
                    <a:pt x="1144326" y="29509"/>
                  </a:cubicBezTo>
                  <a:cubicBezTo>
                    <a:pt x="1163220" y="48403"/>
                    <a:pt x="1173835" y="74029"/>
                    <a:pt x="1173835" y="100750"/>
                  </a:cubicBezTo>
                  <a:lnTo>
                    <a:pt x="1173835" y="976501"/>
                  </a:lnTo>
                  <a:cubicBezTo>
                    <a:pt x="1173835" y="1003221"/>
                    <a:pt x="1163220" y="1028847"/>
                    <a:pt x="1144326" y="1047742"/>
                  </a:cubicBezTo>
                  <a:cubicBezTo>
                    <a:pt x="1125431" y="1066636"/>
                    <a:pt x="1099805" y="1077251"/>
                    <a:pt x="1073085" y="1077251"/>
                  </a:cubicBezTo>
                  <a:lnTo>
                    <a:pt x="100750" y="1077251"/>
                  </a:lnTo>
                  <a:cubicBezTo>
                    <a:pt x="74029" y="1077251"/>
                    <a:pt x="48403" y="1066636"/>
                    <a:pt x="29509" y="1047742"/>
                  </a:cubicBezTo>
                  <a:cubicBezTo>
                    <a:pt x="10615" y="1028847"/>
                    <a:pt x="0" y="1003221"/>
                    <a:pt x="0" y="976501"/>
                  </a:cubicBezTo>
                  <a:lnTo>
                    <a:pt x="0" y="100750"/>
                  </a:lnTo>
                  <a:cubicBezTo>
                    <a:pt x="0" y="74029"/>
                    <a:pt x="10615" y="48403"/>
                    <a:pt x="29509" y="29509"/>
                  </a:cubicBezTo>
                  <a:cubicBezTo>
                    <a:pt x="48403" y="10615"/>
                    <a:pt x="74029" y="0"/>
                    <a:pt x="1007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73835" cy="114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69661" y="4734366"/>
            <a:ext cx="3641772" cy="3066958"/>
            <a:chOff x="0" y="0"/>
            <a:chExt cx="796042" cy="6703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042" cy="670395"/>
            </a:xfrm>
            <a:custGeom>
              <a:avLst/>
              <a:gdLst/>
              <a:ahLst/>
              <a:cxnLst/>
              <a:rect r="r" b="b" t="t" l="l"/>
              <a:pathLst>
                <a:path h="670395" w="796042">
                  <a:moveTo>
                    <a:pt x="106293" y="0"/>
                  </a:moveTo>
                  <a:lnTo>
                    <a:pt x="689749" y="0"/>
                  </a:lnTo>
                  <a:cubicBezTo>
                    <a:pt x="748453" y="0"/>
                    <a:pt x="796042" y="47589"/>
                    <a:pt x="796042" y="106293"/>
                  </a:cubicBezTo>
                  <a:lnTo>
                    <a:pt x="796042" y="564102"/>
                  </a:lnTo>
                  <a:cubicBezTo>
                    <a:pt x="796042" y="622806"/>
                    <a:pt x="748453" y="670395"/>
                    <a:pt x="689749" y="670395"/>
                  </a:cubicBezTo>
                  <a:lnTo>
                    <a:pt x="106293" y="670395"/>
                  </a:lnTo>
                  <a:cubicBezTo>
                    <a:pt x="47589" y="670395"/>
                    <a:pt x="0" y="622806"/>
                    <a:pt x="0" y="564102"/>
                  </a:cubicBezTo>
                  <a:lnTo>
                    <a:pt x="0" y="106293"/>
                  </a:lnTo>
                  <a:cubicBezTo>
                    <a:pt x="0" y="47589"/>
                    <a:pt x="47589" y="0"/>
                    <a:pt x="106293" y="0"/>
                  </a:cubicBezTo>
                  <a:close/>
                </a:path>
              </a:pathLst>
            </a:custGeom>
            <a:blipFill>
              <a:blip r:embed="rId4"/>
              <a:stretch>
                <a:fillRect l="-7447" t="0" r="-744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-1451459" y="-1506682"/>
            <a:ext cx="3990940" cy="39909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6418999" y="8309736"/>
            <a:ext cx="3338375" cy="333837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259300" y="237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31887" y="7854441"/>
            <a:ext cx="433113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AI Powered Symptoms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Checker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50446" y="8148392"/>
            <a:ext cx="4756355" cy="119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Automated Documentation Generation</a:t>
            </a:r>
          </a:p>
          <a:p>
            <a:pPr algn="ctr" marL="0" indent="0" lvl="0">
              <a:lnSpc>
                <a:spcPts val="3166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024982" y="7854441"/>
            <a:ext cx="433113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Smart Health Reminders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and Period Support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29650" y="1248728"/>
            <a:ext cx="5914350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Types of Medical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50125" y="1248728"/>
            <a:ext cx="6623941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Services Provided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80377" y="2673680"/>
            <a:ext cx="1272724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Simplifying Student Healthcare with Smart , Accessible Services . One Platform for All Your Health Needs — Anytime , Anywhere.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48279" y="54842"/>
            <a:ext cx="10232158" cy="102321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8714" y="2212032"/>
            <a:ext cx="6044570" cy="60445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5923" lIns="45923" bIns="45923" rIns="45923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985988"/>
            <a:ext cx="6980853" cy="4685678"/>
            <a:chOff x="0" y="0"/>
            <a:chExt cx="1157941" cy="7772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941" cy="777232"/>
            </a:xfrm>
            <a:custGeom>
              <a:avLst/>
              <a:gdLst/>
              <a:ahLst/>
              <a:cxnLst/>
              <a:rect r="r" b="b" t="t" l="l"/>
              <a:pathLst>
                <a:path h="777232" w="1157941">
                  <a:moveTo>
                    <a:pt x="578971" y="0"/>
                  </a:moveTo>
                  <a:cubicBezTo>
                    <a:pt x="259214" y="0"/>
                    <a:pt x="0" y="173989"/>
                    <a:pt x="0" y="388616"/>
                  </a:cubicBezTo>
                  <a:cubicBezTo>
                    <a:pt x="0" y="603242"/>
                    <a:pt x="259214" y="777232"/>
                    <a:pt x="578971" y="777232"/>
                  </a:cubicBezTo>
                  <a:cubicBezTo>
                    <a:pt x="898727" y="777232"/>
                    <a:pt x="1157941" y="603242"/>
                    <a:pt x="1157941" y="388616"/>
                  </a:cubicBezTo>
                  <a:cubicBezTo>
                    <a:pt x="1157941" y="173989"/>
                    <a:pt x="898727" y="0"/>
                    <a:pt x="578971" y="0"/>
                  </a:cubicBezTo>
                  <a:close/>
                </a:path>
              </a:pathLst>
            </a:custGeom>
            <a:blipFill>
              <a:blip r:embed="rId2"/>
              <a:stretch>
                <a:fillRect l="-9663" t="0" r="-966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93810" y="3748854"/>
            <a:ext cx="7392674" cy="122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1"/>
              </a:lnSpc>
            </a:pPr>
            <a:r>
              <a:rPr lang="en-US" sz="2343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Instant access to life-saving medical information in emergencies, while ensuring privacy and security.</a:t>
            </a:r>
          </a:p>
          <a:p>
            <a:pPr algn="just" marL="0" indent="0" lvl="0">
              <a:lnSpc>
                <a:spcPts val="328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210052" y="801906"/>
            <a:ext cx="7386770" cy="9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3"/>
              </a:lnSpc>
              <a:spcBef>
                <a:spcPct val="0"/>
              </a:spcBef>
            </a:pPr>
            <a:r>
              <a:rPr lang="en-US" b="true" sz="5352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Emergency Access &amp;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10052" y="1965909"/>
            <a:ext cx="8361675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Medical History Sharing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793810" y="5328827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02461" y="5324065"/>
            <a:ext cx="361183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Secure Login Access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793810" y="6290468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802461" y="6285705"/>
            <a:ext cx="4359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Emergency Contact Alerts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793810" y="7430684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02461" y="7425921"/>
            <a:ext cx="479436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Quick Medical History Access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16281524" y="8577494"/>
            <a:ext cx="5647857" cy="564785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59300" y="0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802461" y="8507009"/>
            <a:ext cx="4359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Privacy &amp; Data Security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793810" y="8511771"/>
            <a:ext cx="481965" cy="481965"/>
          </a:xfrm>
          <a:custGeom>
            <a:avLst/>
            <a:gdLst/>
            <a:ahLst/>
            <a:cxnLst/>
            <a:rect r="r" b="b" t="t" l="l"/>
            <a:pathLst>
              <a:path h="481965" w="481965">
                <a:moveTo>
                  <a:pt x="0" y="0"/>
                </a:moveTo>
                <a:lnTo>
                  <a:pt x="481965" y="0"/>
                </a:lnTo>
                <a:lnTo>
                  <a:pt x="481965" y="481965"/>
                </a:lnTo>
                <a:lnTo>
                  <a:pt x="0" y="48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4615" y="2746295"/>
            <a:ext cx="2657567" cy="26575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8544" lIns="48544" bIns="48544" rIns="4854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54810" y="2858499"/>
            <a:ext cx="2257176" cy="2433159"/>
            <a:chOff x="0" y="0"/>
            <a:chExt cx="801064" cy="863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1064" cy="863520"/>
            </a:xfrm>
            <a:custGeom>
              <a:avLst/>
              <a:gdLst/>
              <a:ahLst/>
              <a:cxnLst/>
              <a:rect r="r" b="b" t="t" l="l"/>
              <a:pathLst>
                <a:path h="863520" w="801064">
                  <a:moveTo>
                    <a:pt x="400532" y="0"/>
                  </a:moveTo>
                  <a:cubicBezTo>
                    <a:pt x="179324" y="0"/>
                    <a:pt x="0" y="193305"/>
                    <a:pt x="0" y="431760"/>
                  </a:cubicBezTo>
                  <a:cubicBezTo>
                    <a:pt x="0" y="670214"/>
                    <a:pt x="179324" y="863520"/>
                    <a:pt x="400532" y="863520"/>
                  </a:cubicBezTo>
                  <a:cubicBezTo>
                    <a:pt x="621740" y="863520"/>
                    <a:pt x="801064" y="670214"/>
                    <a:pt x="801064" y="431760"/>
                  </a:cubicBezTo>
                  <a:cubicBezTo>
                    <a:pt x="801064" y="193305"/>
                    <a:pt x="621740" y="0"/>
                    <a:pt x="40053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14" r="0" b="-61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461355" y="-2689600"/>
            <a:ext cx="4922711" cy="49227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729" lIns="36729" bIns="36729" rIns="3672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74917">
            <a:off x="15215630" y="8529949"/>
            <a:ext cx="4087339" cy="4086926"/>
            <a:chOff x="0" y="0"/>
            <a:chExt cx="81288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82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82">
                  <a:moveTo>
                    <a:pt x="406441" y="0"/>
                  </a:moveTo>
                  <a:cubicBezTo>
                    <a:pt x="181970" y="0"/>
                    <a:pt x="0" y="181951"/>
                    <a:pt x="0" y="406400"/>
                  </a:cubicBezTo>
                  <a:cubicBezTo>
                    <a:pt x="0" y="630849"/>
                    <a:pt x="181970" y="812800"/>
                    <a:pt x="406441" y="812800"/>
                  </a:cubicBezTo>
                  <a:cubicBezTo>
                    <a:pt x="630912" y="812800"/>
                    <a:pt x="812882" y="630849"/>
                    <a:pt x="812882" y="406400"/>
                  </a:cubicBezTo>
                  <a:cubicBezTo>
                    <a:pt x="812882" y="181951"/>
                    <a:pt x="630912" y="0"/>
                    <a:pt x="4064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B291">
                    <a:alpha val="100000"/>
                  </a:srgbClr>
                </a:gs>
                <a:gs pos="100000">
                  <a:srgbClr val="1E5A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8" y="9525"/>
              <a:ext cx="660467" cy="727075"/>
            </a:xfrm>
            <a:prstGeom prst="rect">
              <a:avLst/>
            </a:prstGeom>
          </p:spPr>
          <p:txBody>
            <a:bodyPr anchor="ctr" rtlCol="false" tIns="36729" lIns="36729" bIns="36729" rIns="3672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237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564650" y="2652511"/>
            <a:ext cx="2657567" cy="26575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8544" lIns="48544" bIns="48544" rIns="4854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862856" y="2933914"/>
            <a:ext cx="2061156" cy="2094762"/>
          </a:xfrm>
          <a:custGeom>
            <a:avLst/>
            <a:gdLst/>
            <a:ahLst/>
            <a:cxnLst/>
            <a:rect r="r" b="b" t="t" l="l"/>
            <a:pathLst>
              <a:path h="2094762" w="2061156">
                <a:moveTo>
                  <a:pt x="0" y="0"/>
                </a:moveTo>
                <a:lnTo>
                  <a:pt x="2061156" y="0"/>
                </a:lnTo>
                <a:lnTo>
                  <a:pt x="2061156" y="2094762"/>
                </a:lnTo>
                <a:lnTo>
                  <a:pt x="0" y="2094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474686" y="2652511"/>
            <a:ext cx="2657567" cy="265756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8544" lIns="48544" bIns="48544" rIns="4854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804858" y="2897074"/>
            <a:ext cx="1997224" cy="2131601"/>
          </a:xfrm>
          <a:custGeom>
            <a:avLst/>
            <a:gdLst/>
            <a:ahLst/>
            <a:cxnLst/>
            <a:rect r="r" b="b" t="t" l="l"/>
            <a:pathLst>
              <a:path h="2131601" w="1997224">
                <a:moveTo>
                  <a:pt x="0" y="0"/>
                </a:moveTo>
                <a:lnTo>
                  <a:pt x="1997223" y="0"/>
                </a:lnTo>
                <a:lnTo>
                  <a:pt x="1997223" y="2131602"/>
                </a:lnTo>
                <a:lnTo>
                  <a:pt x="0" y="21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594340" y="2634091"/>
            <a:ext cx="2657567" cy="265756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8544" lIns="48544" bIns="48544" rIns="4854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857310" y="2915480"/>
            <a:ext cx="2131629" cy="2131629"/>
          </a:xfrm>
          <a:custGeom>
            <a:avLst/>
            <a:gdLst/>
            <a:ahLst/>
            <a:cxnLst/>
            <a:rect r="r" b="b" t="t" l="l"/>
            <a:pathLst>
              <a:path h="2131629" w="2131629">
                <a:moveTo>
                  <a:pt x="0" y="0"/>
                </a:moveTo>
                <a:lnTo>
                  <a:pt x="2131628" y="0"/>
                </a:lnTo>
                <a:lnTo>
                  <a:pt x="2131628" y="2131629"/>
                </a:lnTo>
                <a:lnTo>
                  <a:pt x="0" y="2131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435914" y="310776"/>
            <a:ext cx="9153370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Recognition of Amrit Sparsh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98176" y="1364431"/>
            <a:ext cx="12790930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 Leading Institutions &amp; Competitions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23335" y="5965837"/>
            <a:ext cx="172012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IIT Indore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4405" y="7449393"/>
            <a:ext cx="2837987" cy="11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Finalist in Healthcare Management System competition.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23752" y="5935357"/>
            <a:ext cx="218884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IIT Varanasi   (BHU)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1407" y="5567253"/>
            <a:ext cx="3347876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MP Govt. &amp; RGPV Combined Incubation Centre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34127" y="5776803"/>
            <a:ext cx="257799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Vikrant Group of Institutions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98176" y="7449393"/>
            <a:ext cx="2837987" cy="11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Finalist in Healthcare &amp; AI: Hand in Hand challenge.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96352" y="7449393"/>
            <a:ext cx="2837987" cy="11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Selected among Top 15 Startup Projects from all over M.P.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94340" y="7449393"/>
            <a:ext cx="2837987" cy="11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3"/>
              </a:lnSpc>
            </a:pPr>
            <a:r>
              <a:rPr lang="en-US" sz="2245">
                <a:solidFill>
                  <a:srgbClr val="928F8F"/>
                </a:solidFill>
                <a:latin typeface="Open Sans"/>
                <a:ea typeface="Open Sans"/>
                <a:cs typeface="Open Sans"/>
                <a:sym typeface="Open Sans"/>
              </a:rPr>
              <a:t>Finalist in Udaan 3.0 Startup Competition.</a:t>
            </a:r>
          </a:p>
          <a:p>
            <a:pPr algn="just" marL="0" indent="0" lvl="0">
              <a:lnSpc>
                <a:spcPts val="31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412" y="2838549"/>
            <a:ext cx="3557674" cy="4538858"/>
            <a:chOff x="0" y="0"/>
            <a:chExt cx="937001" cy="1195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001" cy="1195419"/>
            </a:xfrm>
            <a:custGeom>
              <a:avLst/>
              <a:gdLst/>
              <a:ahLst/>
              <a:cxnLst/>
              <a:rect r="r" b="b" t="t" l="l"/>
              <a:pathLst>
                <a:path h="1195419" w="937001">
                  <a:moveTo>
                    <a:pt x="110982" y="0"/>
                  </a:moveTo>
                  <a:lnTo>
                    <a:pt x="826019" y="0"/>
                  </a:lnTo>
                  <a:cubicBezTo>
                    <a:pt x="887312" y="0"/>
                    <a:pt x="937001" y="49688"/>
                    <a:pt x="937001" y="110982"/>
                  </a:cubicBezTo>
                  <a:lnTo>
                    <a:pt x="937001" y="1084437"/>
                  </a:lnTo>
                  <a:cubicBezTo>
                    <a:pt x="937001" y="1145731"/>
                    <a:pt x="887312" y="1195419"/>
                    <a:pt x="826019" y="1195419"/>
                  </a:cubicBezTo>
                  <a:lnTo>
                    <a:pt x="110982" y="1195419"/>
                  </a:lnTo>
                  <a:cubicBezTo>
                    <a:pt x="49688" y="1195419"/>
                    <a:pt x="0" y="1145731"/>
                    <a:pt x="0" y="1084437"/>
                  </a:cubicBezTo>
                  <a:lnTo>
                    <a:pt x="0" y="110982"/>
                  </a:lnTo>
                  <a:cubicBezTo>
                    <a:pt x="0" y="49688"/>
                    <a:pt x="49688" y="0"/>
                    <a:pt x="1109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37001" cy="1262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09591" y="7720355"/>
            <a:ext cx="300921" cy="321371"/>
          </a:xfrm>
          <a:custGeom>
            <a:avLst/>
            <a:gdLst/>
            <a:ahLst/>
            <a:cxnLst/>
            <a:rect r="r" b="b" t="t" l="l"/>
            <a:pathLst>
              <a:path h="321371" w="300921">
                <a:moveTo>
                  <a:pt x="0" y="0"/>
                </a:moveTo>
                <a:lnTo>
                  <a:pt x="300921" y="0"/>
                </a:lnTo>
                <a:lnTo>
                  <a:pt x="300921" y="321371"/>
                </a:lnTo>
                <a:lnTo>
                  <a:pt x="0" y="321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418485">
            <a:off x="-1698331" y="-1258410"/>
            <a:ext cx="3518768" cy="351876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107435">
            <a:off x="16030054" y="8291530"/>
            <a:ext cx="3990940" cy="39909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199978" y="237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9282063"/>
            <a:ext cx="1088022" cy="1004937"/>
          </a:xfrm>
          <a:custGeom>
            <a:avLst/>
            <a:gdLst/>
            <a:ahLst/>
            <a:cxnLst/>
            <a:rect r="r" b="b" t="t" l="l"/>
            <a:pathLst>
              <a:path h="1004937" w="1088022">
                <a:moveTo>
                  <a:pt x="0" y="0"/>
                </a:moveTo>
                <a:lnTo>
                  <a:pt x="1088022" y="0"/>
                </a:lnTo>
                <a:lnTo>
                  <a:pt x="1088022" y="1004937"/>
                </a:lnTo>
                <a:lnTo>
                  <a:pt x="0" y="100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25431" y="341956"/>
            <a:ext cx="623713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40566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Meet Our Team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9304" y="1462601"/>
            <a:ext cx="10209392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1E5AC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Minds Behind Amrit Sparsh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637" y="3111008"/>
            <a:ext cx="377703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Ajay Kumar Sharma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067898" y="2842231"/>
            <a:ext cx="3433514" cy="4535175"/>
            <a:chOff x="0" y="0"/>
            <a:chExt cx="904300" cy="11944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4300" cy="1194449"/>
            </a:xfrm>
            <a:custGeom>
              <a:avLst/>
              <a:gdLst/>
              <a:ahLst/>
              <a:cxnLst/>
              <a:rect r="r" b="b" t="t" l="l"/>
              <a:pathLst>
                <a:path h="1194449" w="904300">
                  <a:moveTo>
                    <a:pt x="114995" y="0"/>
                  </a:moveTo>
                  <a:lnTo>
                    <a:pt x="789305" y="0"/>
                  </a:lnTo>
                  <a:cubicBezTo>
                    <a:pt x="852815" y="0"/>
                    <a:pt x="904300" y="51485"/>
                    <a:pt x="904300" y="114995"/>
                  </a:cubicBezTo>
                  <a:lnTo>
                    <a:pt x="904300" y="1079454"/>
                  </a:lnTo>
                  <a:cubicBezTo>
                    <a:pt x="904300" y="1142964"/>
                    <a:pt x="852815" y="1194449"/>
                    <a:pt x="789305" y="1194449"/>
                  </a:cubicBezTo>
                  <a:lnTo>
                    <a:pt x="114995" y="1194449"/>
                  </a:lnTo>
                  <a:cubicBezTo>
                    <a:pt x="51485" y="1194449"/>
                    <a:pt x="0" y="1142964"/>
                    <a:pt x="0" y="1079454"/>
                  </a:cubicBezTo>
                  <a:lnTo>
                    <a:pt x="0" y="114995"/>
                  </a:lnTo>
                  <a:cubicBezTo>
                    <a:pt x="0" y="51485"/>
                    <a:pt x="51485" y="0"/>
                    <a:pt x="1149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04300" cy="1261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10961" y="2842231"/>
            <a:ext cx="3433514" cy="4535175"/>
            <a:chOff x="0" y="0"/>
            <a:chExt cx="904300" cy="11944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4300" cy="1194449"/>
            </a:xfrm>
            <a:custGeom>
              <a:avLst/>
              <a:gdLst/>
              <a:ahLst/>
              <a:cxnLst/>
              <a:rect r="r" b="b" t="t" l="l"/>
              <a:pathLst>
                <a:path h="1194449" w="904300">
                  <a:moveTo>
                    <a:pt x="114995" y="0"/>
                  </a:moveTo>
                  <a:lnTo>
                    <a:pt x="789305" y="0"/>
                  </a:lnTo>
                  <a:cubicBezTo>
                    <a:pt x="852815" y="0"/>
                    <a:pt x="904300" y="51485"/>
                    <a:pt x="904300" y="114995"/>
                  </a:cubicBezTo>
                  <a:lnTo>
                    <a:pt x="904300" y="1079454"/>
                  </a:lnTo>
                  <a:cubicBezTo>
                    <a:pt x="904300" y="1142964"/>
                    <a:pt x="852815" y="1194449"/>
                    <a:pt x="789305" y="1194449"/>
                  </a:cubicBezTo>
                  <a:lnTo>
                    <a:pt x="114995" y="1194449"/>
                  </a:lnTo>
                  <a:cubicBezTo>
                    <a:pt x="51485" y="1194449"/>
                    <a:pt x="0" y="1142964"/>
                    <a:pt x="0" y="1079454"/>
                  </a:cubicBezTo>
                  <a:lnTo>
                    <a:pt x="0" y="114995"/>
                  </a:lnTo>
                  <a:cubicBezTo>
                    <a:pt x="0" y="51485"/>
                    <a:pt x="51485" y="0"/>
                    <a:pt x="1149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904300" cy="1261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4233" y="2842231"/>
            <a:ext cx="3239254" cy="4375356"/>
            <a:chOff x="0" y="0"/>
            <a:chExt cx="853137" cy="11523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3137" cy="1152357"/>
            </a:xfrm>
            <a:custGeom>
              <a:avLst/>
              <a:gdLst/>
              <a:ahLst/>
              <a:cxnLst/>
              <a:rect r="r" b="b" t="t" l="l"/>
              <a:pathLst>
                <a:path h="1152357" w="853137">
                  <a:moveTo>
                    <a:pt x="121892" y="0"/>
                  </a:moveTo>
                  <a:lnTo>
                    <a:pt x="731245" y="0"/>
                  </a:lnTo>
                  <a:cubicBezTo>
                    <a:pt x="798564" y="0"/>
                    <a:pt x="853137" y="54573"/>
                    <a:pt x="853137" y="121892"/>
                  </a:cubicBezTo>
                  <a:lnTo>
                    <a:pt x="853137" y="1030465"/>
                  </a:lnTo>
                  <a:cubicBezTo>
                    <a:pt x="853137" y="1062793"/>
                    <a:pt x="840295" y="1093797"/>
                    <a:pt x="817436" y="1116656"/>
                  </a:cubicBezTo>
                  <a:cubicBezTo>
                    <a:pt x="794576" y="1139515"/>
                    <a:pt x="763573" y="1152357"/>
                    <a:pt x="731245" y="1152357"/>
                  </a:cubicBezTo>
                  <a:lnTo>
                    <a:pt x="121892" y="1152357"/>
                  </a:lnTo>
                  <a:cubicBezTo>
                    <a:pt x="54573" y="1152357"/>
                    <a:pt x="0" y="1097784"/>
                    <a:pt x="0" y="1030465"/>
                  </a:cubicBezTo>
                  <a:lnTo>
                    <a:pt x="0" y="121892"/>
                  </a:lnTo>
                  <a:cubicBezTo>
                    <a:pt x="0" y="54573"/>
                    <a:pt x="54573" y="0"/>
                    <a:pt x="1218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853137" cy="121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896137" y="3163060"/>
            <a:ext cx="377703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Amit Kumar Dhara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77611" y="3163060"/>
            <a:ext cx="377703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Ms. Shruti Sharma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32512" y="3111008"/>
            <a:ext cx="377703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Mr. Sanmati Jain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7115" y="3680513"/>
            <a:ext cx="3112080" cy="342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Leader</a:t>
            </a:r>
          </a:p>
          <a:p>
            <a:pPr algn="ctr">
              <a:lnSpc>
                <a:spcPts val="2994"/>
              </a:lnSpc>
            </a:pPr>
          </a:p>
          <a:p>
            <a:pPr algn="ctr">
              <a:lnSpc>
                <a:spcPts val="2994"/>
              </a:lnSpc>
            </a:pPr>
            <a:r>
              <a:rPr lang="en-US" sz="21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Pursuing B.Tech (CSE)</a:t>
            </a:r>
          </a:p>
          <a:p>
            <a:pPr algn="ctr">
              <a:lnSpc>
                <a:spcPts val="2994"/>
              </a:lnSpc>
            </a:pPr>
          </a:p>
          <a:p>
            <a:pPr algn="ctr">
              <a:lnSpc>
                <a:spcPts val="2994"/>
              </a:lnSpc>
            </a:pPr>
            <a:r>
              <a:rPr lang="en-US" sz="21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Completed Internships</a:t>
            </a:r>
          </a:p>
          <a:p>
            <a:pPr algn="ctr">
              <a:lnSpc>
                <a:spcPts val="2994"/>
              </a:lnSpc>
            </a:pPr>
            <a:r>
              <a:rPr lang="en-US" sz="21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with Microsoft (AI) </a:t>
            </a:r>
          </a:p>
          <a:p>
            <a:pPr algn="ctr">
              <a:lnSpc>
                <a:spcPts val="2994"/>
              </a:lnSpc>
            </a:pPr>
            <a:r>
              <a:rPr lang="en-US" sz="21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</a:t>
            </a:r>
          </a:p>
          <a:p>
            <a:pPr algn="ctr">
              <a:lnSpc>
                <a:spcPts val="2994"/>
              </a:lnSpc>
              <a:spcBef>
                <a:spcPct val="0"/>
              </a:spcBef>
            </a:pPr>
            <a:r>
              <a:rPr lang="en-US" b="true" sz="21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IBM (Cybersecurity).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48462" y="3895273"/>
            <a:ext cx="3044994" cy="298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 Co-Leader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Pursuing B.Tech (CSE)</a:t>
            </a: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2929"/>
              </a:lnSpc>
              <a:spcBef>
                <a:spcPct val="0"/>
              </a:spcBef>
            </a:pPr>
            <a:r>
              <a:rPr lang="en-US" b="true" sz="20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Completed Android Development internship at Codesoft.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05565" y="3670988"/>
            <a:ext cx="3244307" cy="3356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Mentor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Pursuing M.Tech (CSE)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GATE Qualified  , RGPV Top Scorer , Student of the Year RGPV 2022 ,</a:t>
            </a:r>
          </a:p>
          <a:p>
            <a:pPr algn="ctr">
              <a:lnSpc>
                <a:spcPts val="2929"/>
              </a:lnSpc>
              <a:spcBef>
                <a:spcPct val="0"/>
              </a:spcBef>
            </a:pPr>
            <a:r>
              <a:rPr lang="en-US" b="true" sz="20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Expert in  Algorithms &amp; AI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94462" y="3895273"/>
            <a:ext cx="3044994" cy="298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Mentor</a:t>
            </a: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HOD ( CSE ) VGI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  <a:spcBef>
                <a:spcPct val="0"/>
              </a:spcBef>
            </a:pPr>
            <a:r>
              <a:rPr lang="en-US" b="true" sz="20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2x GATE Qualified  , Developed IoT Device for Diabetes Management.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354025" y="2842231"/>
            <a:ext cx="3261753" cy="4535175"/>
            <a:chOff x="0" y="0"/>
            <a:chExt cx="859062" cy="11944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9062" cy="1194449"/>
            </a:xfrm>
            <a:custGeom>
              <a:avLst/>
              <a:gdLst/>
              <a:ahLst/>
              <a:cxnLst/>
              <a:rect r="r" b="b" t="t" l="l"/>
              <a:pathLst>
                <a:path h="1194449" w="859062">
                  <a:moveTo>
                    <a:pt x="121051" y="0"/>
                  </a:moveTo>
                  <a:lnTo>
                    <a:pt x="738012" y="0"/>
                  </a:lnTo>
                  <a:cubicBezTo>
                    <a:pt x="804866" y="0"/>
                    <a:pt x="859062" y="54196"/>
                    <a:pt x="859062" y="121051"/>
                  </a:cubicBezTo>
                  <a:lnTo>
                    <a:pt x="859062" y="1073399"/>
                  </a:lnTo>
                  <a:cubicBezTo>
                    <a:pt x="859062" y="1140253"/>
                    <a:pt x="804866" y="1194449"/>
                    <a:pt x="738012" y="1194449"/>
                  </a:cubicBezTo>
                  <a:lnTo>
                    <a:pt x="121051" y="1194449"/>
                  </a:lnTo>
                  <a:cubicBezTo>
                    <a:pt x="54196" y="1194449"/>
                    <a:pt x="0" y="1140253"/>
                    <a:pt x="0" y="1073399"/>
                  </a:cubicBezTo>
                  <a:lnTo>
                    <a:pt x="0" y="121051"/>
                  </a:lnTo>
                  <a:cubicBezTo>
                    <a:pt x="0" y="54196"/>
                    <a:pt x="54196" y="0"/>
                    <a:pt x="1210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5ACD">
                    <a:alpha val="100000"/>
                  </a:srgbClr>
                </a:gs>
                <a:gs pos="100000">
                  <a:srgbClr val="33B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859062" cy="1261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272573" y="3213721"/>
            <a:ext cx="3343204" cy="3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4"/>
              </a:lnSpc>
              <a:spcBef>
                <a:spcPct val="0"/>
              </a:spcBef>
            </a:pPr>
            <a:r>
              <a:rPr lang="en-US" b="true" sz="21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Ashok Kumar Sharma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21633" y="3748082"/>
            <a:ext cx="3045084" cy="3356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Medical Advisor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Senior consultant in Hospital Management Systems. I</a:t>
            </a:r>
            <a:r>
              <a:rPr lang="en-US" sz="2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mplemented over 17 hospital  across India.</a:t>
            </a:r>
          </a:p>
          <a:p>
            <a:pPr algn="ctr">
              <a:lnSpc>
                <a:spcPts val="29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DAGhrm9v8LY</dc:identifier>
  <dcterms:modified xsi:type="dcterms:W3CDTF">2011-08-01T06:04:30Z</dcterms:modified>
  <cp:revision>1</cp:revision>
  <dc:title>Blue Green Modern Medical Presentation</dc:title>
</cp:coreProperties>
</file>